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1432" r:id="rId4"/>
    <p:sldId id="1430" r:id="rId5"/>
    <p:sldId id="1431" r:id="rId6"/>
    <p:sldId id="276" r:id="rId7"/>
    <p:sldId id="260" r:id="rId8"/>
    <p:sldId id="261" r:id="rId9"/>
    <p:sldId id="277" r:id="rId10"/>
    <p:sldId id="279" r:id="rId11"/>
    <p:sldId id="1434" r:id="rId12"/>
    <p:sldId id="262" r:id="rId13"/>
    <p:sldId id="1435" r:id="rId14"/>
    <p:sldId id="1439" r:id="rId15"/>
    <p:sldId id="278" r:id="rId16"/>
    <p:sldId id="263" r:id="rId17"/>
    <p:sldId id="1436" r:id="rId18"/>
    <p:sldId id="265" r:id="rId19"/>
    <p:sldId id="264" r:id="rId20"/>
    <p:sldId id="1437" r:id="rId21"/>
    <p:sldId id="1438" r:id="rId22"/>
    <p:sldId id="275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0"/>
    <p:restoredTop sz="85045"/>
  </p:normalViewPr>
  <p:slideViewPr>
    <p:cSldViewPr snapToGrid="0" snapToObjects="1">
      <p:cViewPr varScale="1">
        <p:scale>
          <a:sx n="93" d="100"/>
          <a:sy n="93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3ADBB-FB9C-4F49-A679-14B22113CC7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338F-0EBF-BC4A-8715-0A8F9771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padlet.com</a:t>
            </a:r>
            <a:r>
              <a:rPr lang="en-US" dirty="0"/>
              <a:t>/</a:t>
            </a:r>
            <a:r>
              <a:rPr lang="en-US" dirty="0" err="1"/>
              <a:t>joanzoellner</a:t>
            </a:r>
            <a:r>
              <a:rPr lang="en-US" dirty="0"/>
              <a:t>/</a:t>
            </a:r>
            <a:r>
              <a:rPr lang="en-US" dirty="0" err="1"/>
              <a:t>ConceptCheck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0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5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5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0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3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6338F-0EBF-BC4A-8715-0A8F9771BC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4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athquest.carroll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BA5F-4A04-E348-B71A-2F065ACA7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 and Collaborative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9516F-EBCC-6D4A-BCD2-38E964D3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81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Joan Zoellner, Course Program Specialist</a:t>
            </a:r>
          </a:p>
          <a:p>
            <a:r>
              <a:rPr lang="en-US" dirty="0"/>
              <a:t>The Charles A. Dana Center at the University of Texas at Austin</a:t>
            </a:r>
          </a:p>
          <a:p>
            <a:r>
              <a:rPr lang="en-US" dirty="0"/>
              <a:t>June 4, 2021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E0F51-10FB-1349-8672-B427157E9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56995-DC7D-9B4B-A432-E7235F7D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9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and Refining the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41714"/>
            <a:ext cx="8915400" cy="4492176"/>
          </a:xfrm>
        </p:spPr>
        <p:txBody>
          <a:bodyPr>
            <a:normAutofit/>
          </a:bodyPr>
          <a:lstStyle/>
          <a:p>
            <a:pPr marL="444500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333F48"/>
                </a:solidFill>
              </a:rPr>
              <a:t>Students need to understand why they are asked to collaborate.</a:t>
            </a:r>
          </a:p>
          <a:p>
            <a:pPr marL="444500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333F48"/>
                </a:solidFill>
                <a:sym typeface="Arial"/>
              </a:rPr>
              <a:t>Students need support to develop skills over time.</a:t>
            </a:r>
          </a:p>
          <a:p>
            <a:pPr marL="444500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333F48"/>
                </a:solidFill>
                <a:sym typeface="Arial"/>
              </a:rPr>
              <a:t>Collaboration should be introduced early and intentionally scaffolded throughout the course.</a:t>
            </a:r>
          </a:p>
          <a:p>
            <a:pPr marL="444500"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en-US" sz="2400" dirty="0">
                <a:solidFill>
                  <a:srgbClr val="333F48"/>
                </a:solidFill>
              </a:rPr>
              <a:t>An </a:t>
            </a:r>
            <a:r>
              <a:rPr lang="en-US" sz="2400" dirty="0">
                <a:solidFill>
                  <a:srgbClr val="333F48"/>
                </a:solidFill>
                <a:sym typeface="Arial"/>
              </a:rPr>
              <a:t>initial activity should be strategically designed to introduce collaboration and to enable students to experience early success.</a:t>
            </a:r>
          </a:p>
          <a:p>
            <a:pPr marL="0" lvl="0" indent="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sz="2400" b="1" i="1" baseline="30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13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8514"/>
            <a:ext cx="8915400" cy="4695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75000"/>
              <a:buNone/>
            </a:pPr>
            <a:r>
              <a:rPr lang="en-US" sz="2800" dirty="0">
                <a:solidFill>
                  <a:srgbClr val="191F24"/>
                </a:solidFill>
              </a:rPr>
              <a:t>Some key considerations to ensure that group work results in effective collaboration: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Setting and refining the culture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accent1"/>
                </a:solidFill>
                <a:sym typeface="Arial"/>
              </a:rPr>
              <a:t>Assessment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The task</a:t>
            </a:r>
          </a:p>
        </p:txBody>
      </p:sp>
    </p:spTree>
    <p:extLst>
      <p:ext uri="{BB962C8B-B14F-4D97-AF65-F5344CB8AC3E}">
        <p14:creationId xmlns:p14="http://schemas.microsoft.com/office/powerpoint/2010/main" val="179586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3030"/>
            <a:ext cx="8915400" cy="487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>
                <a:solidFill>
                  <a:schemeClr val="accent1"/>
                </a:solidFill>
              </a:rPr>
              <a:t>Formative assessment </a:t>
            </a:r>
            <a:r>
              <a:rPr lang="en-US" sz="2800" dirty="0"/>
              <a:t>is used to inform students and teachers of students’ needs in order to improve mastery of the material, rather than penalize or rank students.”</a:t>
            </a:r>
            <a:endParaRPr lang="en-US" sz="2800" dirty="0">
              <a:ea typeface="ヒラギノ角ゴ Pro W3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/>
                </a:solidFill>
                <a:ea typeface="ヒラギノ角ゴ Pro W3" charset="0"/>
              </a:rPr>
              <a:t>Pamela </a:t>
            </a:r>
            <a:r>
              <a:rPr lang="en-US" sz="1400" dirty="0" err="1">
                <a:solidFill>
                  <a:schemeClr val="tx2"/>
                </a:solidFill>
                <a:ea typeface="ヒラギノ角ゴ Pro W3" charset="0"/>
              </a:rPr>
              <a:t>Burdman</a:t>
            </a:r>
            <a:r>
              <a:rPr lang="en-US" sz="1400" dirty="0">
                <a:solidFill>
                  <a:schemeClr val="tx2"/>
                </a:solidFill>
                <a:ea typeface="ヒラギノ角ゴ Pro W3" charset="0"/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/>
                </a:solidFill>
              </a:rPr>
              <a:t>The Mathematics of Opportunity: Rethinking the Role of Math in Educational Equity, Just Equations</a:t>
            </a:r>
            <a:r>
              <a:rPr lang="en-US" sz="1400" dirty="0">
                <a:solidFill>
                  <a:schemeClr val="tx2"/>
                </a:solidFill>
                <a:ea typeface="ヒラギノ角ゴ Pro W3" charset="0"/>
              </a:rPr>
              <a:t>, November 2018, https://</a:t>
            </a:r>
            <a:r>
              <a:rPr lang="en-US" sz="1400" dirty="0" err="1">
                <a:solidFill>
                  <a:schemeClr val="tx2"/>
                </a:solidFill>
                <a:ea typeface="ヒラギノ角ゴ Pro W3" charset="0"/>
              </a:rPr>
              <a:t>justequations.org</a:t>
            </a:r>
            <a:r>
              <a:rPr lang="en-US" sz="1400" dirty="0">
                <a:solidFill>
                  <a:schemeClr val="tx2"/>
                </a:solidFill>
                <a:ea typeface="ヒラギノ角ゴ Pro W3" charset="0"/>
              </a:rPr>
              <a:t>/resource/the-mathematics-of-opportunity-report/ </a:t>
            </a:r>
          </a:p>
          <a:p>
            <a:endParaRPr lang="en-US" sz="2800" dirty="0">
              <a:ea typeface="ヒラギノ角ゴ Pro W3" charset="0"/>
              <a:cs typeface="Arial" panose="020B0604020202020204" pitchFamily="34" charset="0"/>
            </a:endParaRPr>
          </a:p>
          <a:p>
            <a:r>
              <a:rPr lang="en-US" sz="2800" dirty="0">
                <a:ea typeface="ヒラギノ角ゴ Pro W3" charset="0"/>
                <a:cs typeface="Arial" panose="020B0604020202020204" pitchFamily="34" charset="0"/>
              </a:rPr>
              <a:t>To put it another way: Formative assessment allows us to meet our students where they are and move them mathematically closer to the learning goals of a given unit of instruction.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Demonstrating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522381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can display their understanding of a problem or concept in a variety of ways: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Verbally –  discussing with the teacher or with their peers, helping others understand, oral exam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Illustratively – drawing a diagram or picture to model the situation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Symbolically – using mathematical symbols or notation to communicate the answer or justification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Comparatively – comparing the scenario to a similar one to which the lessons learned can be extended</a:t>
            </a:r>
          </a:p>
        </p:txBody>
      </p:sp>
    </p:spTree>
    <p:extLst>
      <p:ext uri="{BB962C8B-B14F-4D97-AF65-F5344CB8AC3E}">
        <p14:creationId xmlns:p14="http://schemas.microsoft.com/office/powerpoint/2010/main" val="78398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8514"/>
            <a:ext cx="8915400" cy="4695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75000"/>
              <a:buNone/>
            </a:pPr>
            <a:r>
              <a:rPr lang="en-US" sz="2800" dirty="0">
                <a:solidFill>
                  <a:srgbClr val="191F24"/>
                </a:solidFill>
              </a:rPr>
              <a:t>Some key considerations to ensure that group work results in effective collaboration: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Setting and refining the culture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Assessment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accent1"/>
                </a:solidFill>
                <a:sym typeface="Arial"/>
              </a:rPr>
              <a:t>The task</a:t>
            </a:r>
          </a:p>
        </p:txBody>
      </p:sp>
    </p:spTree>
    <p:extLst>
      <p:ext uri="{BB962C8B-B14F-4D97-AF65-F5344CB8AC3E}">
        <p14:creationId xmlns:p14="http://schemas.microsoft.com/office/powerpoint/2010/main" val="215812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an Active and Collaborative Activity: Concept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522381"/>
          </a:xfrm>
        </p:spPr>
        <p:txBody>
          <a:bodyPr>
            <a:normAutofit/>
          </a:bodyPr>
          <a:lstStyle/>
          <a:p>
            <a:pPr marL="800100" lvl="1" indent="-457200">
              <a:spcBef>
                <a:spcPts val="0"/>
              </a:spcBef>
            </a:pPr>
            <a:r>
              <a:rPr lang="en-US" sz="2800" dirty="0"/>
              <a:t>A combination of the formative assessment strategy of Voting/Clicker Questions and the Think-Pair-Share protocol</a:t>
            </a:r>
          </a:p>
          <a:p>
            <a:pPr marL="800100" lvl="1" indent="-457200">
              <a:spcBef>
                <a:spcPts val="0"/>
              </a:spcBef>
            </a:pPr>
            <a:r>
              <a:rPr lang="en-US" sz="2800" dirty="0"/>
              <a:t>A quick way to identify student familiarity with a concept, understanding, and misconceptions</a:t>
            </a:r>
          </a:p>
          <a:p>
            <a:pPr marL="800100" lvl="1" indent="-457200">
              <a:spcBef>
                <a:spcPts val="0"/>
              </a:spcBef>
            </a:pPr>
            <a:r>
              <a:rPr lang="en-US" sz="2800" dirty="0"/>
              <a:t>Can be used at the beginning, middle, or end of instruction of a concept</a:t>
            </a:r>
          </a:p>
        </p:txBody>
      </p:sp>
    </p:spTree>
    <p:extLst>
      <p:ext uri="{BB962C8B-B14F-4D97-AF65-F5344CB8AC3E}">
        <p14:creationId xmlns:p14="http://schemas.microsoft.com/office/powerpoint/2010/main" val="195841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– Online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28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Which of the following contains, on average, the least caffeine? </a:t>
            </a:r>
          </a:p>
          <a:p>
            <a:pPr marL="920750" indent="-511175">
              <a:buFont typeface="+mj-lt"/>
              <a:buAutoNum type="arabicParenR"/>
            </a:pPr>
            <a:r>
              <a:rPr lang="en-US" sz="2800" dirty="0"/>
              <a:t>A cup of coffee</a:t>
            </a:r>
          </a:p>
          <a:p>
            <a:pPr marL="920750" indent="-511175">
              <a:buFont typeface="+mj-lt"/>
              <a:buAutoNum type="arabicParenR"/>
            </a:pPr>
            <a:r>
              <a:rPr lang="en-US" sz="2800" dirty="0"/>
              <a:t>A shot of espresso</a:t>
            </a:r>
          </a:p>
          <a:p>
            <a:pPr marL="920750" indent="-511175">
              <a:buFont typeface="+mj-lt"/>
              <a:buAutoNum type="arabicParenR"/>
            </a:pPr>
            <a:r>
              <a:rPr lang="en-US" sz="2800" dirty="0"/>
              <a:t>A cup of green tea</a:t>
            </a:r>
          </a:p>
          <a:p>
            <a:pPr marL="920750" indent="-511175">
              <a:buFont typeface="+mj-lt"/>
              <a:buAutoNum type="arabicParenR"/>
            </a:pPr>
            <a:r>
              <a:rPr lang="en-US" sz="2800" dirty="0"/>
              <a:t>A cup of black tea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https://</a:t>
            </a:r>
            <a:r>
              <a:rPr lang="en-US" sz="2800" dirty="0" err="1"/>
              <a:t>padlet.com</a:t>
            </a:r>
            <a:r>
              <a:rPr lang="en-US" sz="2800" dirty="0"/>
              <a:t>/</a:t>
            </a:r>
            <a:r>
              <a:rPr lang="en-US" sz="2800" dirty="0" err="1"/>
              <a:t>joanzoellner</a:t>
            </a:r>
            <a:r>
              <a:rPr lang="en-US" sz="2800" dirty="0"/>
              <a:t>/</a:t>
            </a:r>
            <a:r>
              <a:rPr lang="en-US" sz="2800" dirty="0" err="1"/>
              <a:t>ConceptCheck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45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–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09" y="1641764"/>
            <a:ext cx="10030691" cy="459212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 the rules for participation.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 students to vote.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will look different in an online or a F2F setting.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 students to discuss their answers with their classmates and make the case for their answer. 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can either be breakout groups or a Padlet or other anonymous discussion forum online, or elbow partners in person. 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 students to vote again.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 for volunteers to explain why their answer is correct.</a:t>
            </a:r>
          </a:p>
        </p:txBody>
      </p:sp>
    </p:spTree>
    <p:extLst>
      <p:ext uri="{BB962C8B-B14F-4D97-AF65-F5344CB8AC3E}">
        <p14:creationId xmlns:p14="http://schemas.microsoft.com/office/powerpoint/2010/main" val="314136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342900">
              <a:spcBef>
                <a:spcPts val="450"/>
              </a:spcBef>
              <a:spcAft>
                <a:spcPts val="450"/>
              </a:spcAft>
            </a:pPr>
            <a:r>
              <a:rPr lang="en-US" sz="2800" dirty="0"/>
              <a:t>Use and/or modify multiple choice questions from the book.</a:t>
            </a:r>
          </a:p>
          <a:p>
            <a:pPr marL="685800" lvl="1" indent="-342900">
              <a:spcBef>
                <a:spcPts val="450"/>
              </a:spcBef>
              <a:spcAft>
                <a:spcPts val="450"/>
              </a:spcAft>
            </a:pPr>
            <a:r>
              <a:rPr lang="en-US" sz="2800" dirty="0"/>
              <a:t>Pick wrong answers that correspond to common misconceptions.</a:t>
            </a:r>
          </a:p>
          <a:p>
            <a:pPr marL="685800" lvl="1" indent="-342900"/>
            <a:r>
              <a:rPr lang="en-US" sz="2800" dirty="0"/>
              <a:t>Voting question libraries for math classes are available at:  </a:t>
            </a: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http://mathquest.carroll.edu/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4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Modifications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2E136-060E-5642-9929-2EAFE0999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783810"/>
                <a:ext cx="8915400" cy="445008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n-US" sz="2400" dirty="0"/>
                  <a:t>Include a “None of the above” option:</a:t>
                </a:r>
              </a:p>
              <a:p>
                <a:pPr marL="0" indent="0">
                  <a:spcBef>
                    <a:spcPts val="450"/>
                  </a:spcBef>
                  <a:spcAft>
                    <a:spcPts val="450"/>
                  </a:spcAft>
                  <a:buNone/>
                </a:pPr>
                <a:endParaRPr lang="en-US" sz="2400" dirty="0"/>
              </a:p>
              <a:p>
                <a:pPr marL="300038" lvl="1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2400" dirty="0"/>
                  <a:t>Which of the following shows a pair of like terms?</a:t>
                </a:r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:r>
                  <a:rPr lang="en-US" sz="2400" dirty="0"/>
                  <a:t>None of the above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2E136-060E-5642-9929-2EAFE0999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783810"/>
                <a:ext cx="8915400" cy="4450080"/>
              </a:xfrm>
              <a:blipFill>
                <a:blip r:embed="rId3"/>
                <a:stretch>
                  <a:fillRect l="-1138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97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Collaborative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Chat waterfall</a:t>
            </a:r>
          </a:p>
          <a:p>
            <a:r>
              <a:rPr lang="en-US" sz="2400" dirty="0"/>
              <a:t>Question 1: What are the benefits to students when you incorporate active/collaborative learning in your classes?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Question 2: What are the barriers to incorporating active/collaborative learning in your classes?</a:t>
            </a:r>
          </a:p>
        </p:txBody>
      </p:sp>
    </p:spTree>
    <p:extLst>
      <p:ext uri="{BB962C8B-B14F-4D97-AF65-F5344CB8AC3E}">
        <p14:creationId xmlns:p14="http://schemas.microsoft.com/office/powerpoint/2010/main" val="41291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Modifications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2E136-060E-5642-9929-2EAFE0999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783810"/>
                <a:ext cx="8915400" cy="445008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450"/>
                  </a:spcBef>
                  <a:spcAft>
                    <a:spcPts val="450"/>
                  </a:spcAft>
                  <a:buNone/>
                </a:pPr>
                <a:r>
                  <a:rPr lang="en-US" sz="2400" dirty="0"/>
                  <a:t>Include options for “not given” and “doesn’t exist”:</a:t>
                </a:r>
              </a:p>
              <a:p>
                <a:pPr marL="0" indent="0">
                  <a:spcBef>
                    <a:spcPts val="450"/>
                  </a:spcBef>
                  <a:spcAft>
                    <a:spcPts val="450"/>
                  </a:spcAft>
                  <a:buNone/>
                </a:pPr>
                <a:endParaRPr lang="en-US" sz="2400" dirty="0"/>
              </a:p>
              <a:p>
                <a:pPr marL="300038" lvl="1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US" sz="2400" dirty="0"/>
                  <a:t>What two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have a product of 12 and a sum of -7?</a:t>
                </a:r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=−2,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US" sz="2400" dirty="0"/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dirty="0"/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:r>
                  <a:rPr lang="en-US" sz="2400" dirty="0"/>
                  <a:t>The integers are not listed here</a:t>
                </a:r>
              </a:p>
              <a:p>
                <a:pPr marL="920750" lvl="1" indent="-620713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Font typeface="+mj-lt"/>
                  <a:buAutoNum type="arabicParenR"/>
                </a:pPr>
                <a:r>
                  <a:rPr lang="en-US" sz="2400" dirty="0"/>
                  <a:t>There are no such integers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2E136-060E-5642-9929-2EAFE0999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783810"/>
                <a:ext cx="8915400" cy="4450080"/>
              </a:xfrm>
              <a:blipFill>
                <a:blip r:embed="rId3"/>
                <a:stretch>
                  <a:fillRect l="-1138" t="-1136" r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405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83810"/>
            <a:ext cx="8915400" cy="4450080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400" dirty="0"/>
              <a:t>Use a True/False question: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sz="2400" dirty="0"/>
          </a:p>
          <a:p>
            <a:pPr marL="300038"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400" dirty="0"/>
              <a:t>All quadratic functions have at least one x-intercept.</a:t>
            </a:r>
          </a:p>
          <a:p>
            <a:pPr marL="920750" lvl="1" indent="-6207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arenR"/>
            </a:pPr>
            <a:r>
              <a:rPr lang="en-US" sz="2400" dirty="0"/>
              <a:t>True, and I am very confident. </a:t>
            </a:r>
          </a:p>
          <a:p>
            <a:pPr marL="920750" lvl="1" indent="-6207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arenR"/>
            </a:pPr>
            <a:r>
              <a:rPr lang="en-US" sz="2400" dirty="0"/>
              <a:t>True, but I am not very confident.</a:t>
            </a:r>
          </a:p>
          <a:p>
            <a:pPr marL="920750" lvl="1" indent="-6207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arenR"/>
            </a:pPr>
            <a:r>
              <a:rPr lang="en-US" sz="2400" dirty="0"/>
              <a:t>False, but I am not very confident.</a:t>
            </a:r>
          </a:p>
          <a:p>
            <a:pPr marL="920750" lvl="1" indent="-6207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arenR"/>
            </a:pPr>
            <a:r>
              <a:rPr lang="en-US" sz="2400" dirty="0"/>
              <a:t>False, and I am very confident.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04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AD1B1-58F4-914E-99BF-E8BC9EBE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431470"/>
            <a:ext cx="3706275" cy="4699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D6430-8FA7-7745-BA5B-0FA051931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85" y="1431470"/>
            <a:ext cx="3706274" cy="47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5008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277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5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Joan Zoellner</a:t>
            </a:r>
          </a:p>
          <a:p>
            <a:pPr marL="0" indent="0">
              <a:buNone/>
            </a:pPr>
            <a:r>
              <a:rPr lang="en-US" sz="2000" dirty="0"/>
              <a:t>Email: </a:t>
            </a:r>
            <a:r>
              <a:rPr lang="en-US" sz="2000" dirty="0" err="1"/>
              <a:t>joan.zoellner@austin.utexas.edu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Twitter: @</a:t>
            </a:r>
            <a:r>
              <a:rPr lang="en-US" sz="2000" dirty="0" err="1"/>
              <a:t>joan_zoellner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78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747"/>
          </a:xfrm>
        </p:spPr>
        <p:txBody>
          <a:bodyPr/>
          <a:lstStyle/>
          <a:p>
            <a:r>
              <a:rPr lang="en-US" dirty="0"/>
              <a:t>Evidence of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5600"/>
            <a:ext cx="89154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we need more evidence about the effectiveness of active and collaborative teaching strategies and related efforts to foster student engagement in their own learning?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“The general literature on college teaching and learning as summarized by many authors, Pascarella &amp;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Terenzini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(2005) and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al. (2005) prominently among them, provides clear research evidence that active and collaborative instructional strategies are more effective than traditional lecture and discussion across most if not all dimensions of student learning.”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Fairweather, J. (2008). 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Linking evidence and promising practices in science, technology, engineering, and mathematics (STEM) undergraduate education.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Student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5600"/>
            <a:ext cx="8915400" cy="4285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rgbClr val="191F24"/>
                </a:solidFill>
              </a:rPr>
              <a:t>People</a:t>
            </a:r>
            <a:r>
              <a:rPr lang="en-US" sz="2400" dirty="0">
                <a:solidFill>
                  <a:srgbClr val="191F24"/>
                </a:solidFill>
                <a:ea typeface="Arial"/>
                <a:cs typeface="Arial"/>
                <a:sym typeface="Arial"/>
              </a:rPr>
              <a:t> working on complex problems in groups, with thoughtful and appropriate scaffolding, can often reach a deeper and more lasting understanding </a:t>
            </a:r>
            <a:r>
              <a:rPr lang="en-US" sz="2400" dirty="0">
                <a:solidFill>
                  <a:srgbClr val="191F24"/>
                </a:solidFill>
              </a:rPr>
              <a:t>than</a:t>
            </a:r>
            <a:r>
              <a:rPr lang="en-US" sz="2400" dirty="0">
                <a:solidFill>
                  <a:srgbClr val="191F24"/>
                </a:solidFill>
                <a:ea typeface="Arial"/>
                <a:cs typeface="Arial"/>
                <a:sym typeface="Arial"/>
              </a:rPr>
              <a:t> can people working independently. </a:t>
            </a:r>
          </a:p>
          <a:p>
            <a:pPr>
              <a:spcBef>
                <a:spcPts val="400"/>
              </a:spcBef>
              <a:buClr>
                <a:srgbClr val="000000"/>
              </a:buClr>
            </a:pPr>
            <a:endParaRPr lang="en-US" sz="2400" dirty="0">
              <a:solidFill>
                <a:srgbClr val="191F24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rgbClr val="191F24"/>
                </a:solidFill>
                <a:ea typeface="Arial"/>
                <a:cs typeface="Arial"/>
                <a:sym typeface="Arial"/>
              </a:rPr>
              <a:t>Groups can often arrive at better solutions by working collaboratively than can individuals working alone.</a:t>
            </a:r>
          </a:p>
          <a:p>
            <a:pPr lvl="0">
              <a:spcBef>
                <a:spcPts val="400"/>
              </a:spcBef>
              <a:buClr>
                <a:srgbClr val="000000"/>
              </a:buClr>
            </a:pPr>
            <a:endParaRPr lang="en-US" sz="2400" dirty="0">
              <a:solidFill>
                <a:srgbClr val="191F24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rgbClr val="191F24"/>
                </a:solidFill>
                <a:ea typeface="Arial"/>
                <a:cs typeface="Arial"/>
                <a:sym typeface="Arial"/>
              </a:rPr>
              <a:t>Collaboration is not a simple sharing of knowledge from more skilled to less skilled students. Explaining is an opportunity to learn. All who participate actively benefit.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5EC12-8357-954D-85E4-168975E8BFFB}"/>
              </a:ext>
            </a:extLst>
          </p:cNvPr>
          <p:cNvSpPr/>
          <p:nvPr/>
        </p:nvSpPr>
        <p:spPr>
          <a:xfrm>
            <a:off x="5469467" y="1642533"/>
            <a:ext cx="1405466" cy="3894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08000"/>
            <a:ext cx="8915400" cy="540322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Students need to engage in minds-on work to develop their conceptual understanding. There is evidence of improved student learning through: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modeling-based courses,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the use of clickers,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Inquiry-Based Learning, 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active hands-on learning,</a:t>
            </a:r>
          </a:p>
          <a:p>
            <a:pPr marL="6858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and small group projects.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These all fall under the umbrella of active and collaborative learning strategies. Incorporating some of these strategies into your corequisite courses can help increase student retention and success. </a:t>
            </a:r>
          </a:p>
        </p:txBody>
      </p:sp>
    </p:spTree>
    <p:extLst>
      <p:ext uri="{BB962C8B-B14F-4D97-AF65-F5344CB8AC3E}">
        <p14:creationId xmlns:p14="http://schemas.microsoft.com/office/powerpoint/2010/main" val="178797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96D6F55-8E71-1248-A13E-118012899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461658" y="425904"/>
            <a:ext cx="6006192" cy="6006192"/>
          </a:xfrm>
        </p:spPr>
      </p:pic>
    </p:spTree>
    <p:extLst>
      <p:ext uri="{BB962C8B-B14F-4D97-AF65-F5344CB8AC3E}">
        <p14:creationId xmlns:p14="http://schemas.microsoft.com/office/powerpoint/2010/main" val="224568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624110"/>
            <a:ext cx="9109755" cy="1280890"/>
          </a:xfrm>
        </p:spPr>
        <p:txBody>
          <a:bodyPr/>
          <a:lstStyle/>
          <a:p>
            <a:r>
              <a:rPr lang="en-US" dirty="0"/>
              <a:t>What does Active Learning Sound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787857"/>
            <a:ext cx="9395875" cy="4585647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When students discuss mathematics with others, they: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Clarify their own thinking.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Articulate ideas to others who can extend the reasoning or point out misconceptions.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Consider different ways of thinking about or solving a problem. 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Explain strategies used and justify solutions offered. 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Compare solution strategies for accuracy, utility, and efficiency. 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Relate to previous problems and topics to make connections. </a:t>
            </a:r>
          </a:p>
          <a:p>
            <a:pPr marL="457200" lvl="1" indent="-457200">
              <a:spcBef>
                <a:spcPts val="4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Practice and develop their ability to use correct notation and terminology to talk about mathematics.</a:t>
            </a:r>
          </a:p>
        </p:txBody>
      </p:sp>
    </p:spTree>
    <p:extLst>
      <p:ext uri="{BB962C8B-B14F-4D97-AF65-F5344CB8AC3E}">
        <p14:creationId xmlns:p14="http://schemas.microsoft.com/office/powerpoint/2010/main" val="219603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0457"/>
            <a:ext cx="8915400" cy="443076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i="1" dirty="0"/>
              <a:t>Students are not born with project management, time management, conflict resolution, and communication skills required for high performance teamwork.</a:t>
            </a:r>
          </a:p>
          <a:p>
            <a:pPr marL="0" lvl="1" indent="0" algn="r">
              <a:buNone/>
            </a:pPr>
            <a:r>
              <a:rPr lang="en-US" sz="2400" dirty="0"/>
              <a:t>Oakley, Felder, Brent, and </a:t>
            </a:r>
            <a:r>
              <a:rPr lang="en-US" sz="2400" dirty="0" err="1"/>
              <a:t>Elhaji</a:t>
            </a:r>
            <a:r>
              <a:rPr lang="en-US" sz="2400" dirty="0"/>
              <a:t> (2004)</a:t>
            </a:r>
          </a:p>
          <a:p>
            <a:pPr marL="0" lvl="1" indent="0">
              <a:buNone/>
            </a:pPr>
            <a:endParaRPr lang="en-US" sz="2400" i="1" dirty="0"/>
          </a:p>
          <a:p>
            <a:pPr marL="0" lvl="1" indent="0">
              <a:buNone/>
            </a:pPr>
            <a:r>
              <a:rPr lang="en-US" sz="2400" i="1" dirty="0"/>
              <a:t>Simply putting students in groups to work on assignments is not a sufficient condition for obtaining [the benefits of group work]</a:t>
            </a:r>
            <a:r>
              <a:rPr lang="is-IS" sz="2400" i="1" dirty="0"/>
              <a:t>…I</a:t>
            </a:r>
            <a:r>
              <a:rPr lang="en-US" sz="2400" i="1" dirty="0"/>
              <a:t>n</a:t>
            </a:r>
            <a:r>
              <a:rPr lang="is-IS" sz="2400" i="1" dirty="0"/>
              <a:t>structors must take steps to assure that the groups develop attributes associate with high performing teams</a:t>
            </a:r>
            <a:r>
              <a:rPr lang="en-US" sz="2400" i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7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D89C-CD72-E941-AA01-DD108253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E136-060E-5642-9929-2EAFE099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8514"/>
            <a:ext cx="8915400" cy="4695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75000"/>
              <a:buNone/>
            </a:pPr>
            <a:r>
              <a:rPr lang="en-US" sz="2800" dirty="0">
                <a:solidFill>
                  <a:srgbClr val="191F24"/>
                </a:solidFill>
              </a:rPr>
              <a:t>Some key considerations to ensure that group work results in effective collaboration: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accent1"/>
                </a:solidFill>
                <a:sym typeface="Arial"/>
              </a:rPr>
              <a:t>Setting and refining the culture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Assessment</a:t>
            </a:r>
          </a:p>
          <a:p>
            <a:pPr marL="457200" lvl="1" indent="-454025">
              <a:spcBef>
                <a:spcPts val="1200"/>
              </a:spcBef>
              <a:buClr>
                <a:schemeClr val="dk1"/>
              </a:buClr>
              <a:buSzPct val="7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The task</a:t>
            </a:r>
          </a:p>
        </p:txBody>
      </p:sp>
    </p:spTree>
    <p:extLst>
      <p:ext uri="{BB962C8B-B14F-4D97-AF65-F5344CB8AC3E}">
        <p14:creationId xmlns:p14="http://schemas.microsoft.com/office/powerpoint/2010/main" val="30125883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1248</Words>
  <Application>Microsoft Office PowerPoint</Application>
  <PresentationFormat>Widescreen</PresentationFormat>
  <Paragraphs>146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Wingdings 3</vt:lpstr>
      <vt:lpstr>Wisp</vt:lpstr>
      <vt:lpstr>Active and Collaborative Learning</vt:lpstr>
      <vt:lpstr>Active and Collaborative Learning</vt:lpstr>
      <vt:lpstr>Evidence of Effectiveness</vt:lpstr>
      <vt:lpstr>Benefits of Student Collaboration</vt:lpstr>
      <vt:lpstr>PowerPoint Presentation</vt:lpstr>
      <vt:lpstr>PowerPoint Presentation</vt:lpstr>
      <vt:lpstr>What does Active Learning Sound Like?</vt:lpstr>
      <vt:lpstr>Supporting Collaboration</vt:lpstr>
      <vt:lpstr>Key Considerations</vt:lpstr>
      <vt:lpstr>Setting and Refining the Culture</vt:lpstr>
      <vt:lpstr>Key Considerations</vt:lpstr>
      <vt:lpstr>Formative Assessment</vt:lpstr>
      <vt:lpstr>Ways of Demonstrating Understanding</vt:lpstr>
      <vt:lpstr>Key Considerations</vt:lpstr>
      <vt:lpstr>An Example of an Active and Collaborative Activity: Concept Check</vt:lpstr>
      <vt:lpstr>Concept Check – Online Demo</vt:lpstr>
      <vt:lpstr>Concept Check – Process</vt:lpstr>
      <vt:lpstr>Writing Concept Checks</vt:lpstr>
      <vt:lpstr>Concept Check Modifications</vt:lpstr>
      <vt:lpstr>Concept Check Modifications</vt:lpstr>
      <vt:lpstr>Concept Check Modifications</vt:lpstr>
      <vt:lpstr>Other Resources</vt:lpstr>
      <vt:lpstr>Questions?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Corequisite Course Pedagogy</dc:title>
  <dc:creator>Zoellner, Joan</dc:creator>
  <cp:lastModifiedBy>Casey White-Zollman</cp:lastModifiedBy>
  <cp:revision>30</cp:revision>
  <dcterms:created xsi:type="dcterms:W3CDTF">2020-11-09T22:35:31Z</dcterms:created>
  <dcterms:modified xsi:type="dcterms:W3CDTF">2021-06-09T16:15:53Z</dcterms:modified>
</cp:coreProperties>
</file>