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5143500" cx="9144000"/>
  <p:notesSz cx="6858000" cy="9144000"/>
  <p:embeddedFontLst>
    <p:embeddedFont>
      <p:font typeface="Roboto Thin"/>
      <p:regular r:id="rId17"/>
      <p:bold r:id="rId18"/>
      <p:italic r:id="rId19"/>
      <p:boldItalic r:id="rId20"/>
    </p:embeddedFont>
    <p:embeddedFont>
      <p:font typeface="Roboto Medium"/>
      <p:regular r:id="rId21"/>
      <p:bold r:id="rId22"/>
      <p:italic r:id="rId23"/>
      <p:boldItalic r:id="rId24"/>
    </p:embeddedFont>
    <p:embeddedFont>
      <p:font typeface="Roboto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FAC2593-ABAC-4D78-B7CC-20E6CA51A267}">
  <a:tblStyle styleId="{CFAC2593-ABAC-4D78-B7CC-20E6CA51A267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Thin-boldItalic.fntdata"/><Relationship Id="rId22" Type="http://schemas.openxmlformats.org/officeDocument/2006/relationships/font" Target="fonts/RobotoMedium-bold.fntdata"/><Relationship Id="rId21" Type="http://schemas.openxmlformats.org/officeDocument/2006/relationships/font" Target="fonts/RobotoMedium-regular.fntdata"/><Relationship Id="rId24" Type="http://schemas.openxmlformats.org/officeDocument/2006/relationships/font" Target="fonts/RobotoMedium-boldItalic.fntdata"/><Relationship Id="rId23" Type="http://schemas.openxmlformats.org/officeDocument/2006/relationships/font" Target="fonts/RobotoMedium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Roboto-bold.fntdata"/><Relationship Id="rId25" Type="http://schemas.openxmlformats.org/officeDocument/2006/relationships/font" Target="fonts/Roboto-regular.fntdata"/><Relationship Id="rId28" Type="http://schemas.openxmlformats.org/officeDocument/2006/relationships/font" Target="fonts/Roboto-boldItalic.fntdata"/><Relationship Id="rId27" Type="http://schemas.openxmlformats.org/officeDocument/2006/relationships/font" Target="fonts/Roboto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RobotoThin-regular.fntdata"/><Relationship Id="rId16" Type="http://schemas.openxmlformats.org/officeDocument/2006/relationships/slide" Target="slides/slide10.xml"/><Relationship Id="rId19" Type="http://schemas.openxmlformats.org/officeDocument/2006/relationships/font" Target="fonts/RobotoThin-italic.fntdata"/><Relationship Id="rId18" Type="http://schemas.openxmlformats.org/officeDocument/2006/relationships/font" Target="fonts/RobotoThin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7e47ea3f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7e47ea3f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b82de5da9a_2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b82de5da9a_2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b7e47ea3f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b7e47ea3f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0e43afe081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0e43afe081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0e43afe081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0e43afe081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0e43afe081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0e43afe081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0e43afe081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0e43afe081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0e43afe081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0e43afe081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0e43afe081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0e43afe081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0e43afe081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0e43afe081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1130050" y="1405325"/>
            <a:ext cx="6849300" cy="221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Bachelor of Applied Science</a:t>
            </a:r>
            <a:endParaRPr sz="30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000"/>
              <a:t>Leadership and Management</a:t>
            </a:r>
            <a:endParaRPr sz="3000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3000"/>
              <a:t>Chemeketa Community College</a:t>
            </a:r>
            <a:endParaRPr sz="3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</a:t>
            </a:r>
            <a:endParaRPr/>
          </a:p>
        </p:txBody>
      </p:sp>
      <p:sp>
        <p:nvSpPr>
          <p:cNvPr id="139" name="Google Shape;139;p22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400"/>
              <a:t>Imagine the Possibilities for Community College Baccalaureate Degrees!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3011"/>
              <a:t>Bachelor of Applied Science Degree</a:t>
            </a:r>
            <a:endParaRPr b="1" sz="3011"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 bachelor’s degree designed to incorporate applied associate courses and degrees with additional coursework emphasizing higher-order thinking skills and advanced technical knowledge and skills.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ORS348.910</a:t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" sz="3000">
                <a:solidFill>
                  <a:srgbClr val="464646"/>
                </a:solidFill>
              </a:rPr>
              <a:t>Degree Choice &amp; Program Design</a:t>
            </a:r>
            <a:endParaRPr b="1" sz="3000">
              <a:solidFill>
                <a:srgbClr val="46464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011"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695D46"/>
              </a:buClr>
              <a:buSzPts val="2400"/>
              <a:buChar char="●"/>
            </a:pPr>
            <a:r>
              <a:rPr lang="en" sz="2400">
                <a:solidFill>
                  <a:srgbClr val="695D46"/>
                </a:solidFill>
              </a:rPr>
              <a:t>Based on CTE advisory committee feedback, we chose </a:t>
            </a:r>
            <a:r>
              <a:rPr i="1" lang="en" sz="2400">
                <a:solidFill>
                  <a:srgbClr val="695D46"/>
                </a:solidFill>
              </a:rPr>
              <a:t>Leadership &amp; Management</a:t>
            </a:r>
            <a:endParaRPr i="1" sz="2400">
              <a:solidFill>
                <a:srgbClr val="695D46"/>
              </a:solidFill>
            </a:endParaRPr>
          </a:p>
          <a:p>
            <a:pPr indent="-3810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695D46"/>
              </a:buClr>
              <a:buSzPts val="2400"/>
              <a:buChar char="●"/>
            </a:pPr>
            <a:r>
              <a:rPr lang="en" sz="2400">
                <a:solidFill>
                  <a:srgbClr val="695D46"/>
                </a:solidFill>
              </a:rPr>
              <a:t>Preparation for leadership and management roles in multiple sectors</a:t>
            </a:r>
            <a:endParaRPr sz="2400">
              <a:solidFill>
                <a:srgbClr val="695D46"/>
              </a:solidFill>
            </a:endParaRPr>
          </a:p>
          <a:p>
            <a:pPr indent="-3810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695D46"/>
              </a:buClr>
              <a:buSzPts val="2400"/>
              <a:buChar char="●"/>
            </a:pPr>
            <a:r>
              <a:rPr lang="en" sz="2400">
                <a:solidFill>
                  <a:srgbClr val="695D46"/>
                </a:solidFill>
              </a:rPr>
              <a:t>Designed for working  students, cohort model</a:t>
            </a:r>
            <a:endParaRPr sz="2400">
              <a:solidFill>
                <a:srgbClr val="695D46"/>
              </a:solidFill>
            </a:endParaRPr>
          </a:p>
          <a:p>
            <a:pPr indent="-3810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695D46"/>
              </a:buClr>
              <a:buSzPts val="2400"/>
              <a:buChar char="●"/>
            </a:pPr>
            <a:r>
              <a:rPr lang="en" sz="2400">
                <a:solidFill>
                  <a:srgbClr val="695D46"/>
                </a:solidFill>
              </a:rPr>
              <a:t>Opportunities to earn credits that meet a variety of student needs across multiple sectors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" sz="3000">
                <a:solidFill>
                  <a:srgbClr val="464646"/>
                </a:solidFill>
              </a:rPr>
              <a:t> Degree Milestones</a:t>
            </a:r>
            <a:endParaRPr sz="3000"/>
          </a:p>
        </p:txBody>
      </p:sp>
      <p:grpSp>
        <p:nvGrpSpPr>
          <p:cNvPr id="72" name="Google Shape;72;p16"/>
          <p:cNvGrpSpPr/>
          <p:nvPr/>
        </p:nvGrpSpPr>
        <p:grpSpPr>
          <a:xfrm>
            <a:off x="798222" y="572702"/>
            <a:ext cx="7547563" cy="1084362"/>
            <a:chOff x="1593000" y="2322568"/>
            <a:chExt cx="5957975" cy="643500"/>
          </a:xfrm>
        </p:grpSpPr>
        <p:sp>
          <p:nvSpPr>
            <p:cNvPr id="73" name="Google Shape;73;p16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6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A72A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6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A72A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6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HECC APPLICATION </a:t>
              </a:r>
              <a:endParaRPr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7" name="Google Shape;77;p16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B02C20"/>
            </a:solidFill>
            <a:ln>
              <a:noFill/>
            </a:ln>
            <a:effectLst>
              <a:outerShdw blurRad="71438" rotWithShape="0" algn="bl" dir="2700000" dist="28575">
                <a:srgbClr val="000000">
                  <a:alpha val="17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6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BE2F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01</a:t>
              </a:r>
              <a:endParaRPr sz="26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79" name="Google Shape;79;p16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-29845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1100"/>
                <a:buFont typeface="Roboto"/>
                <a:buChar char="●"/>
              </a:pPr>
              <a:r>
                <a:rPr lang="en" sz="11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Initial Application- Summer 2021</a:t>
              </a:r>
              <a:endParaRPr sz="11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29845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1100"/>
                <a:buFont typeface="Roboto"/>
                <a:buChar char="●"/>
              </a:pPr>
              <a:r>
                <a:rPr lang="en" sz="11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90 Day Waiting Period</a:t>
              </a:r>
              <a:endParaRPr sz="11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29845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1100"/>
                <a:buFont typeface="Roboto"/>
                <a:buChar char="●"/>
              </a:pPr>
              <a:r>
                <a:rPr lang="en" sz="11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Full Application- Fall 2021</a:t>
              </a:r>
              <a:endParaRPr sz="11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0" name="Google Shape;80;p16"/>
          <p:cNvGrpSpPr/>
          <p:nvPr/>
        </p:nvGrpSpPr>
        <p:grpSpPr>
          <a:xfrm>
            <a:off x="798222" y="1657069"/>
            <a:ext cx="7547563" cy="931209"/>
            <a:chOff x="1593000" y="2322568"/>
            <a:chExt cx="5957975" cy="643500"/>
          </a:xfrm>
        </p:grpSpPr>
        <p:sp>
          <p:nvSpPr>
            <p:cNvPr id="81" name="Google Shape;81;p16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6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A72A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6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A72A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6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CURRICULUM DEVELOPMENT</a:t>
              </a:r>
              <a:endParaRPr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5" name="Google Shape;85;p16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B02C20"/>
            </a:solidFill>
            <a:ln>
              <a:noFill/>
            </a:ln>
            <a:effectLst>
              <a:outerShdw blurRad="71438" rotWithShape="0" algn="bl" dir="2700000" dist="28575">
                <a:srgbClr val="000000">
                  <a:alpha val="17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6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BE2F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02</a:t>
              </a:r>
              <a:endParaRPr sz="26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87" name="Google Shape;87;p16"/>
            <p:cNvSpPr/>
            <p:nvPr/>
          </p:nvSpPr>
          <p:spPr>
            <a:xfrm>
              <a:off x="4387857" y="2323756"/>
              <a:ext cx="29175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-29845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1100"/>
                <a:buFont typeface="Roboto"/>
                <a:buChar char="●"/>
              </a:pPr>
              <a:r>
                <a:rPr lang="en" sz="11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Invite community industries to be members of Advisory Committee</a:t>
              </a:r>
              <a:endParaRPr sz="11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29845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1100"/>
                <a:buFont typeface="Roboto"/>
                <a:buChar char="●"/>
              </a:pPr>
              <a:r>
                <a:rPr lang="en" sz="11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Initial Advisory Committee Meeting</a:t>
              </a:r>
              <a:endParaRPr sz="11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29845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1100"/>
                <a:buFont typeface="Roboto"/>
                <a:buChar char="●"/>
              </a:pPr>
              <a:r>
                <a:rPr lang="en" sz="11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Faculty work on Course Development </a:t>
              </a:r>
              <a:endParaRPr sz="11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8" name="Google Shape;88;p16"/>
          <p:cNvGrpSpPr/>
          <p:nvPr/>
        </p:nvGrpSpPr>
        <p:grpSpPr>
          <a:xfrm>
            <a:off x="798222" y="2588268"/>
            <a:ext cx="7547563" cy="1025160"/>
            <a:chOff x="1593000" y="2322568"/>
            <a:chExt cx="5957975" cy="643500"/>
          </a:xfrm>
        </p:grpSpPr>
        <p:sp>
          <p:nvSpPr>
            <p:cNvPr id="89" name="Google Shape;89;p16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6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A72A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6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A72A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16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APPROVALS</a:t>
              </a:r>
              <a:endParaRPr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3" name="Google Shape;93;p16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B02C20"/>
            </a:solidFill>
            <a:ln>
              <a:noFill/>
            </a:ln>
            <a:effectLst>
              <a:outerShdw blurRad="71438" rotWithShape="0" algn="bl" dir="2700000" dist="28575">
                <a:srgbClr val="000000">
                  <a:alpha val="17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6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BE2F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03</a:t>
              </a:r>
              <a:endParaRPr sz="26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95" name="Google Shape;95;p16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-29845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1100"/>
                <a:buFont typeface="Roboto"/>
                <a:buChar char="●"/>
              </a:pPr>
              <a:r>
                <a:rPr lang="en" sz="11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Curriculum Committee Approval- Winter 2022</a:t>
              </a:r>
              <a:endParaRPr sz="11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29845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1100"/>
                <a:buFont typeface="Roboto"/>
                <a:buChar char="●"/>
              </a:pPr>
              <a:r>
                <a:rPr lang="en" sz="11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Board Approval- Winter 2022</a:t>
              </a:r>
              <a:endParaRPr sz="11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29845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1100"/>
                <a:buFont typeface="Roboto"/>
                <a:buChar char="●"/>
              </a:pPr>
              <a:r>
                <a:rPr lang="en" sz="11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HECC Approval- Spring 2022</a:t>
              </a:r>
              <a:endParaRPr sz="11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29845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1100"/>
                <a:buFont typeface="Roboto"/>
                <a:buChar char="●"/>
              </a:pPr>
              <a:r>
                <a:rPr lang="en" sz="11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NWCCU Approval- Summer 2022</a:t>
              </a:r>
              <a:endParaRPr sz="11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29845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1100"/>
                <a:buFont typeface="Roboto"/>
                <a:buChar char="●"/>
              </a:pPr>
              <a:r>
                <a:rPr lang="en" sz="11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Financial Aid/Dept. of Ed- Winter 2023 </a:t>
              </a:r>
              <a:endParaRPr sz="11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96" name="Google Shape;96;p16"/>
          <p:cNvGrpSpPr/>
          <p:nvPr/>
        </p:nvGrpSpPr>
        <p:grpSpPr>
          <a:xfrm>
            <a:off x="798216" y="3613415"/>
            <a:ext cx="7547563" cy="886743"/>
            <a:chOff x="1593000" y="2322568"/>
            <a:chExt cx="5957975" cy="643500"/>
          </a:xfrm>
        </p:grpSpPr>
        <p:sp>
          <p:nvSpPr>
            <p:cNvPr id="97" name="Google Shape;97;p16"/>
            <p:cNvSpPr/>
            <p:nvPr/>
          </p:nvSpPr>
          <p:spPr>
            <a:xfrm>
              <a:off x="3728375" y="2322568"/>
              <a:ext cx="3822600" cy="6435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6"/>
            <p:cNvSpPr/>
            <p:nvPr/>
          </p:nvSpPr>
          <p:spPr>
            <a:xfrm flipH="1">
              <a:off x="2283025" y="2322575"/>
              <a:ext cx="1844400" cy="642600"/>
            </a:xfrm>
            <a:prstGeom prst="rect">
              <a:avLst/>
            </a:prstGeom>
            <a:solidFill>
              <a:srgbClr val="A72A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6"/>
            <p:cNvSpPr/>
            <p:nvPr/>
          </p:nvSpPr>
          <p:spPr>
            <a:xfrm rot="-5400000">
              <a:off x="3501574" y="1934671"/>
              <a:ext cx="643356" cy="1419149"/>
            </a:xfrm>
            <a:prstGeom prst="flowChartOffpageConnector">
              <a:avLst/>
            </a:prstGeom>
            <a:solidFill>
              <a:srgbClr val="A72A1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6"/>
            <p:cNvSpPr/>
            <p:nvPr/>
          </p:nvSpPr>
          <p:spPr>
            <a:xfrm>
              <a:off x="2342625" y="2399951"/>
              <a:ext cx="1940700" cy="49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rPr>
                <a:t>LAUNCH PROGRAM</a:t>
              </a:r>
              <a:endParaRPr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1" name="Google Shape;101;p16"/>
            <p:cNvSpPr/>
            <p:nvPr/>
          </p:nvSpPr>
          <p:spPr>
            <a:xfrm>
              <a:off x="1593000" y="2322568"/>
              <a:ext cx="690000" cy="642300"/>
            </a:xfrm>
            <a:prstGeom prst="rect">
              <a:avLst/>
            </a:prstGeom>
            <a:solidFill>
              <a:srgbClr val="B02C20"/>
            </a:solidFill>
            <a:ln>
              <a:noFill/>
            </a:ln>
            <a:effectLst>
              <a:outerShdw blurRad="71438" rotWithShape="0" algn="bl" dir="2700000" dist="28575">
                <a:srgbClr val="000000">
                  <a:alpha val="17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6"/>
            <p:cNvSpPr/>
            <p:nvPr/>
          </p:nvSpPr>
          <p:spPr>
            <a:xfrm>
              <a:off x="1593000" y="2322575"/>
              <a:ext cx="690000" cy="642600"/>
            </a:xfrm>
            <a:prstGeom prst="rect">
              <a:avLst/>
            </a:prstGeom>
            <a:solidFill>
              <a:srgbClr val="BE2F2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600">
                  <a:solidFill>
                    <a:srgbClr val="FFFFFF"/>
                  </a:solidFill>
                  <a:latin typeface="Roboto Thin"/>
                  <a:ea typeface="Roboto Thin"/>
                  <a:cs typeface="Roboto Thin"/>
                  <a:sym typeface="Roboto Thin"/>
                </a:rPr>
                <a:t>04</a:t>
              </a:r>
              <a:endParaRPr sz="2600">
                <a:solidFill>
                  <a:srgbClr val="FFFFFF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103" name="Google Shape;103;p16"/>
            <p:cNvSpPr/>
            <p:nvPr/>
          </p:nvSpPr>
          <p:spPr>
            <a:xfrm>
              <a:off x="4387850" y="2323750"/>
              <a:ext cx="2971200" cy="64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-29845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1100"/>
                <a:buFont typeface="Roboto"/>
                <a:buChar char="●"/>
              </a:pPr>
              <a:r>
                <a:rPr lang="en" sz="11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Recruit students-fall, winter, spring 2022-23</a:t>
              </a:r>
              <a:endParaRPr sz="11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29845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1100"/>
                <a:buFont typeface="Roboto"/>
                <a:buChar char="●"/>
              </a:pPr>
              <a:r>
                <a:rPr lang="en" sz="11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Application process-Spring 2023</a:t>
              </a:r>
              <a:endParaRPr sz="11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-298450" lvl="0" marL="45720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72A1E"/>
                </a:buClr>
                <a:buSzPts val="1100"/>
                <a:buFont typeface="Roboto"/>
                <a:buChar char="●"/>
              </a:pPr>
              <a:r>
                <a:rPr lang="en" sz="11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First Cohort-Fall 2023</a:t>
              </a:r>
              <a:r>
                <a:rPr lang="en" sz="1100">
                  <a:solidFill>
                    <a:srgbClr val="A72A1E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endParaRPr sz="11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3000">
                <a:solidFill>
                  <a:srgbClr val="464646"/>
                </a:solidFill>
              </a:rPr>
              <a:t> Degree Milestones</a:t>
            </a:r>
            <a:endParaRPr sz="3000"/>
          </a:p>
        </p:txBody>
      </p:sp>
      <p:sp>
        <p:nvSpPr>
          <p:cNvPr id="109" name="Google Shape;10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Approvals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Chemeketa Board, Winter 2022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HECC, Spring 2022 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NWCCU, Summer 2022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Financial Aid, Winter 2023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First Cohort- Fall 2023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First Graduates- June 2025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en" sz="3000">
                <a:solidFill>
                  <a:srgbClr val="464646"/>
                </a:solidFill>
              </a:rPr>
              <a:t>Curriculum</a:t>
            </a:r>
            <a:endParaRPr sz="1911"/>
          </a:p>
        </p:txBody>
      </p:sp>
      <p:sp>
        <p:nvSpPr>
          <p:cNvPr id="115" name="Google Shape;11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2400"/>
              <a:buChar char="●"/>
            </a:pPr>
            <a:r>
              <a:rPr lang="en" sz="2400">
                <a:solidFill>
                  <a:srgbClr val="695D46"/>
                </a:solidFill>
              </a:rPr>
              <a:t>The first 90 credits of the Bachelor of Applied Science in Leadership and Management will be the student’s associate of applied science degree.</a:t>
            </a:r>
            <a:endParaRPr sz="2400">
              <a:solidFill>
                <a:srgbClr val="695D46"/>
              </a:solidFill>
            </a:endParaRPr>
          </a:p>
          <a:p>
            <a:pPr indent="-3810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2400"/>
              <a:buChar char="●"/>
            </a:pPr>
            <a:r>
              <a:rPr lang="en" sz="2400">
                <a:solidFill>
                  <a:srgbClr val="695D46"/>
                </a:solidFill>
              </a:rPr>
              <a:t>The second 90 credits:</a:t>
            </a:r>
            <a:endParaRPr sz="2400">
              <a:solidFill>
                <a:srgbClr val="695D46"/>
              </a:solidFill>
            </a:endParaRPr>
          </a:p>
          <a:p>
            <a:pPr indent="-381000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2400"/>
              <a:buChar char="○"/>
            </a:pPr>
            <a:r>
              <a:rPr lang="en" sz="2400">
                <a:solidFill>
                  <a:srgbClr val="695D46"/>
                </a:solidFill>
              </a:rPr>
              <a:t>45 credits Leadership and Management</a:t>
            </a:r>
            <a:endParaRPr sz="2400">
              <a:solidFill>
                <a:srgbClr val="695D46"/>
              </a:solidFill>
            </a:endParaRPr>
          </a:p>
          <a:p>
            <a:pPr indent="-381000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2400"/>
              <a:buChar char="○"/>
            </a:pPr>
            <a:r>
              <a:rPr lang="en" sz="2400">
                <a:solidFill>
                  <a:srgbClr val="695D46"/>
                </a:solidFill>
              </a:rPr>
              <a:t>30 credits General Education Core</a:t>
            </a:r>
            <a:endParaRPr sz="2400">
              <a:solidFill>
                <a:srgbClr val="695D46"/>
              </a:solidFill>
            </a:endParaRPr>
          </a:p>
          <a:p>
            <a:pPr indent="-381000" lvl="1" marL="9144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ts val="2400"/>
              <a:buChar char="○"/>
            </a:pPr>
            <a:r>
              <a:rPr lang="en" sz="2400">
                <a:solidFill>
                  <a:srgbClr val="695D46"/>
                </a:solidFill>
              </a:rPr>
              <a:t>15 credits “Flexible Fifteen” (Work-based learning, prior learning)</a:t>
            </a:r>
            <a:endParaRPr sz="3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>
            <p:ph type="title"/>
          </p:nvPr>
        </p:nvSpPr>
        <p:spPr>
          <a:xfrm>
            <a:off x="311700" y="768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000">
                <a:solidFill>
                  <a:srgbClr val="B02C20"/>
                </a:solidFill>
              </a:rPr>
              <a:t>YEAR 1</a:t>
            </a:r>
            <a:endParaRPr b="1" sz="3000">
              <a:solidFill>
                <a:srgbClr val="B02C2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011"/>
          </a:p>
        </p:txBody>
      </p:sp>
      <p:graphicFrame>
        <p:nvGraphicFramePr>
          <p:cNvPr id="121" name="Google Shape;121;p19"/>
          <p:cNvGraphicFramePr/>
          <p:nvPr/>
        </p:nvGraphicFramePr>
        <p:xfrm>
          <a:off x="729103" y="64950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{CFAC2593-ABAC-4D78-B7CC-20E6CA51A267}</a:tableStyleId>
              </a:tblPr>
              <a:tblGrid>
                <a:gridCol w="1400550"/>
                <a:gridCol w="5103325"/>
                <a:gridCol w="1181900"/>
              </a:tblGrid>
              <a:tr h="193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2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Course No.</a:t>
                      </a:r>
                      <a:endParaRPr sz="1250" u="none" cap="none" strike="noStrike"/>
                    </a:p>
                  </a:txBody>
                  <a:tcPr marT="19375" marB="19375" marR="29050" marL="290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2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Course Title</a:t>
                      </a:r>
                      <a:endParaRPr sz="1250" u="none" cap="none" strike="noStrike"/>
                    </a:p>
                  </a:txBody>
                  <a:tcPr marT="19375" marB="19375" marR="29050" marL="290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0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Credit Hrs.</a:t>
                      </a:r>
                      <a:endParaRPr sz="1050" u="none" cap="none" strike="noStrike"/>
                    </a:p>
                  </a:txBody>
                  <a:tcPr marT="19375" marB="19375" marR="29050" marL="290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65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3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Term 1</a:t>
                      </a:r>
                      <a:endParaRPr sz="135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350" u="none" cap="none" strike="noStrike">
                          <a:solidFill>
                            <a:srgbClr val="FF0000"/>
                          </a:solidFill>
                        </a:rPr>
                        <a:t>MLD301 </a:t>
                      </a:r>
                      <a:endParaRPr b="1" sz="1350" u="none" cap="none" strike="noStrike">
                        <a:solidFill>
                          <a:srgbClr val="FF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350" u="none" cap="none" strike="noStrike">
                          <a:solidFill>
                            <a:srgbClr val="FF0000"/>
                          </a:solidFill>
                        </a:rPr>
                        <a:t>MLD302</a:t>
                      </a:r>
                      <a:endParaRPr b="1" sz="1350" u="none" cap="none" strike="noStrike">
                        <a:solidFill>
                          <a:srgbClr val="FF0000"/>
                        </a:solidFill>
                      </a:endParaRPr>
                    </a:p>
                  </a:txBody>
                  <a:tcPr marT="19375" marB="19375" marR="29050" marL="290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" sz="13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Introduction to Leadership </a:t>
                      </a:r>
                      <a:endParaRPr sz="135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" sz="13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Personal Effectiveness in Leadership</a:t>
                      </a:r>
                      <a:endParaRPr sz="135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3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Term Total</a:t>
                      </a:r>
                      <a:endParaRPr sz="1350" u="none" cap="none" strike="noStrike"/>
                    </a:p>
                  </a:txBody>
                  <a:tcPr marT="19375" marB="19375" marR="29050" marL="290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" sz="950" u="none" cap="none" strike="noStrike"/>
                      </a:br>
                      <a:r>
                        <a:rPr b="0" i="0" lang="en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 sz="115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 sz="115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</a:t>
                      </a:r>
                      <a:endParaRPr sz="1150" u="none" cap="none" strike="noStrike"/>
                    </a:p>
                  </a:txBody>
                  <a:tcPr marT="19375" marB="19375" marR="29050" marL="290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09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3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Term 2</a:t>
                      </a:r>
                      <a:endParaRPr sz="135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350" u="none" cap="none" strike="noStrike">
                          <a:solidFill>
                            <a:srgbClr val="4A86E8"/>
                          </a:solidFill>
                        </a:rPr>
                        <a:t>ABF401</a:t>
                      </a:r>
                      <a:endParaRPr b="1" sz="1350" u="none" cap="none" strike="noStrike">
                        <a:solidFill>
                          <a:srgbClr val="4A86E8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350" u="none" cap="none" strike="noStrike">
                          <a:solidFill>
                            <a:srgbClr val="FF0000"/>
                          </a:solidFill>
                        </a:rPr>
                        <a:t>MLD304</a:t>
                      </a:r>
                      <a:endParaRPr b="1" sz="1350" u="none" cap="none" strike="noStrike">
                        <a:solidFill>
                          <a:srgbClr val="FF0000"/>
                        </a:solidFill>
                      </a:endParaRPr>
                    </a:p>
                  </a:txBody>
                  <a:tcPr marT="19375" marB="19375" marR="29050" marL="290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" sz="13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Writing and Research</a:t>
                      </a:r>
                      <a:endParaRPr sz="135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" sz="13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Diversity, Equity, and Inclusion</a:t>
                      </a:r>
                      <a:endParaRPr sz="135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3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Term Total</a:t>
                      </a:r>
                      <a:endParaRPr sz="1350" u="none" cap="none" strike="noStrike"/>
                    </a:p>
                  </a:txBody>
                  <a:tcPr marT="19375" marB="19375" marR="29050" marL="290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" sz="950" u="none" cap="none" strike="noStrike"/>
                      </a:br>
                      <a:r>
                        <a:rPr b="0" i="0" lang="en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 sz="115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15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</a:t>
                      </a:r>
                      <a:endParaRPr sz="1150" u="none" cap="none" strike="noStrike"/>
                    </a:p>
                  </a:txBody>
                  <a:tcPr marT="19375" marB="19375" marR="29050" marL="290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39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3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Term 3</a:t>
                      </a:r>
                      <a:endParaRPr sz="135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350" u="none" cap="none" strike="noStrike">
                          <a:solidFill>
                            <a:srgbClr val="FF0000"/>
                          </a:solidFill>
                        </a:rPr>
                        <a:t>MG391</a:t>
                      </a:r>
                      <a:endParaRPr b="1" sz="1350" u="none" cap="none" strike="noStrike">
                        <a:solidFill>
                          <a:srgbClr val="FF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350" u="none" cap="none" strike="noStrike">
                          <a:solidFill>
                            <a:srgbClr val="4A86E8"/>
                          </a:solidFill>
                        </a:rPr>
                        <a:t>ABF402</a:t>
                      </a:r>
                      <a:endParaRPr b="1" sz="1350" u="none" cap="none" strike="noStrike">
                        <a:solidFill>
                          <a:srgbClr val="4A86E8"/>
                        </a:solidFill>
                      </a:endParaRPr>
                    </a:p>
                  </a:txBody>
                  <a:tcPr marT="19375" marB="19375" marR="29050" marL="290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" sz="13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Data Analytics for Leaders</a:t>
                      </a:r>
                      <a:endParaRPr sz="135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" sz="13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Public and Private Sector Business Finance</a:t>
                      </a:r>
                      <a:endParaRPr sz="135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3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Term Total</a:t>
                      </a:r>
                      <a:endParaRPr sz="1350" u="none" cap="none" strike="noStrike"/>
                    </a:p>
                  </a:txBody>
                  <a:tcPr marT="19375" marB="19375" marR="29050" marL="290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" sz="1150" u="none" cap="none" strike="noStrike"/>
                      </a:br>
                      <a:r>
                        <a:rPr b="0" i="0" lang="en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 sz="115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15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</a:t>
                      </a:r>
                      <a:endParaRPr sz="1150" u="none" cap="none" strike="noStrike"/>
                    </a:p>
                  </a:txBody>
                  <a:tcPr marT="19375" marB="19375" marR="29050" marL="290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39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3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Term 4</a:t>
                      </a:r>
                      <a:endParaRPr sz="135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350" u="none" cap="none" strike="noStrike">
                          <a:solidFill>
                            <a:srgbClr val="FF0000"/>
                          </a:solidFill>
                        </a:rPr>
                        <a:t>MLD350</a:t>
                      </a:r>
                      <a:endParaRPr b="1" sz="1350" u="none" cap="none" strike="noStrike">
                        <a:solidFill>
                          <a:srgbClr val="FF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350" u="none" cap="none" strike="noStrike">
                          <a:solidFill>
                            <a:srgbClr val="FF0000"/>
                          </a:solidFill>
                        </a:rPr>
                        <a:t>MLD387</a:t>
                      </a:r>
                      <a:endParaRPr b="1" sz="1350" u="none" cap="none" strike="noStrike">
                        <a:solidFill>
                          <a:srgbClr val="FF0000"/>
                        </a:solidFill>
                      </a:endParaRPr>
                    </a:p>
                  </a:txBody>
                  <a:tcPr marT="19375" marB="19375" marR="29050" marL="290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" sz="13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Innovation Development and Entrepreneurial Thinking</a:t>
                      </a:r>
                      <a:endParaRPr sz="135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" sz="13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Project Management</a:t>
                      </a:r>
                      <a:endParaRPr sz="135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3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Term Total</a:t>
                      </a:r>
                      <a:endParaRPr sz="1350" u="none" cap="none" strike="noStrike"/>
                    </a:p>
                  </a:txBody>
                  <a:tcPr marT="19375" marB="19375" marR="29050" marL="290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" sz="1150" u="none" cap="none" strike="noStrike"/>
                      </a:br>
                      <a:r>
                        <a:rPr b="0" i="0" lang="en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15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 sz="115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</a:t>
                      </a:r>
                      <a:endParaRPr sz="1150" u="none" cap="none" strike="noStrike"/>
                    </a:p>
                  </a:txBody>
                  <a:tcPr marT="19375" marB="19375" marR="29050" marL="290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/>
          <p:nvPr>
            <p:ph type="title"/>
          </p:nvPr>
        </p:nvSpPr>
        <p:spPr>
          <a:xfrm>
            <a:off x="311700" y="151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000">
                <a:solidFill>
                  <a:srgbClr val="B02C20"/>
                </a:solidFill>
              </a:rPr>
              <a:t>YEAR 2</a:t>
            </a:r>
            <a:endParaRPr b="1" sz="3100">
              <a:solidFill>
                <a:srgbClr val="B02C2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011"/>
          </a:p>
        </p:txBody>
      </p:sp>
      <p:graphicFrame>
        <p:nvGraphicFramePr>
          <p:cNvPr id="127" name="Google Shape;127;p20"/>
          <p:cNvGraphicFramePr/>
          <p:nvPr/>
        </p:nvGraphicFramePr>
        <p:xfrm>
          <a:off x="705928" y="75316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{CFAC2593-ABAC-4D78-B7CC-20E6CA51A267}</a:tableStyleId>
              </a:tblPr>
              <a:tblGrid>
                <a:gridCol w="1429225"/>
                <a:gridCol w="5208000"/>
                <a:gridCol w="1206150"/>
              </a:tblGrid>
              <a:tr h="2096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0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Course No.</a:t>
                      </a:r>
                      <a:endParaRPr sz="1050" u="none" cap="none" strike="noStrike"/>
                    </a:p>
                  </a:txBody>
                  <a:tcPr marT="19375" marB="19375" marR="29050" marL="290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0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Course Title</a:t>
                      </a:r>
                      <a:endParaRPr sz="1050" u="none" cap="none" strike="noStrike"/>
                    </a:p>
                  </a:txBody>
                  <a:tcPr marT="19375" marB="19375" marR="29050" marL="290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0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Credit Hrs.</a:t>
                      </a:r>
                      <a:endParaRPr sz="1050" u="none" cap="none" strike="noStrike"/>
                    </a:p>
                  </a:txBody>
                  <a:tcPr marT="19375" marB="19375" marR="29050" marL="290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544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Term 5</a:t>
                      </a:r>
                      <a:endParaRPr sz="115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150" u="none" cap="none" strike="noStrike">
                          <a:solidFill>
                            <a:srgbClr val="4A86E8"/>
                          </a:solidFill>
                        </a:rPr>
                        <a:t>ABF404</a:t>
                      </a:r>
                      <a:endParaRPr b="1" sz="1150" u="none" cap="none" strike="noStrike">
                        <a:solidFill>
                          <a:srgbClr val="4A86E8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150" u="none" cap="none" strike="noStrike">
                          <a:solidFill>
                            <a:srgbClr val="FF0000"/>
                          </a:solidFill>
                        </a:rPr>
                        <a:t>MLD410</a:t>
                      </a:r>
                      <a:endParaRPr b="1" sz="1150" u="none" cap="none" strike="noStrike">
                        <a:solidFill>
                          <a:srgbClr val="FF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150" u="none" cap="none" strike="noStrike">
                          <a:solidFill>
                            <a:srgbClr val="FF9900"/>
                          </a:solidFill>
                        </a:rPr>
                        <a:t>MLD481</a:t>
                      </a:r>
                      <a:endParaRPr b="1" sz="1150" u="none" cap="none" strike="noStrike">
                        <a:solidFill>
                          <a:srgbClr val="FF9900"/>
                        </a:solidFill>
                      </a:endParaRPr>
                    </a:p>
                  </a:txBody>
                  <a:tcPr marT="19375" marB="19375" marR="29050" marL="290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" sz="1150" u="none" cap="none" strike="noStrike"/>
                      </a:br>
                      <a:r>
                        <a:rPr b="0" i="0" lang="en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Communication </a:t>
                      </a:r>
                      <a:r>
                        <a:rPr lang="en" sz="1150"/>
                        <a:t>for Leaders</a:t>
                      </a:r>
                      <a:endParaRPr sz="115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/>
                        <a:t>Sector Seminar</a:t>
                      </a:r>
                      <a:r>
                        <a:rPr b="0" i="0" lang="en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1</a:t>
                      </a:r>
                      <a:endParaRPr sz="115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Applied Leadership 1</a:t>
                      </a:r>
                      <a:endParaRPr sz="115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Term Total</a:t>
                      </a:r>
                      <a:endParaRPr sz="1150" u="none" cap="none" strike="noStrike"/>
                    </a:p>
                  </a:txBody>
                  <a:tcPr marT="19375" marB="19375" marR="29050" marL="290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" sz="1150" u="none" cap="none" strike="noStrike"/>
                      </a:br>
                      <a:r>
                        <a:rPr b="0" i="0" lang="en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 sz="115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sz="115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15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</a:t>
                      </a:r>
                      <a:endParaRPr sz="1150" u="none" cap="none" strike="noStrike"/>
                    </a:p>
                  </a:txBody>
                  <a:tcPr marT="19375" marB="19375" marR="29050" marL="290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544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Term 6</a:t>
                      </a:r>
                      <a:endParaRPr sz="115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150" u="none" cap="none" strike="noStrike">
                          <a:solidFill>
                            <a:srgbClr val="4A86E8"/>
                          </a:solidFill>
                        </a:rPr>
                        <a:t>ABF403</a:t>
                      </a:r>
                      <a:endParaRPr b="1" sz="1150" u="none" cap="none" strike="noStrike">
                        <a:solidFill>
                          <a:srgbClr val="4A86E8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150" u="none" cap="none" strike="noStrike">
                          <a:solidFill>
                            <a:srgbClr val="FF0000"/>
                          </a:solidFill>
                        </a:rPr>
                        <a:t>MLD420</a:t>
                      </a:r>
                      <a:endParaRPr b="1" sz="1150" u="none" cap="none" strike="noStrike">
                        <a:solidFill>
                          <a:srgbClr val="FF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150" u="none" cap="none" strike="noStrike">
                          <a:solidFill>
                            <a:srgbClr val="FF9900"/>
                          </a:solidFill>
                        </a:rPr>
                        <a:t>MLD482</a:t>
                      </a:r>
                      <a:endParaRPr b="1" sz="1150" u="none" cap="none" strike="noStrike">
                        <a:solidFill>
                          <a:srgbClr val="FF9900"/>
                        </a:solidFill>
                      </a:endParaRPr>
                    </a:p>
                  </a:txBody>
                  <a:tcPr marT="19375" marB="19375" marR="29050" marL="290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" sz="1150" u="none" cap="none" strike="noStrike"/>
                      </a:br>
                      <a:r>
                        <a:rPr b="0" i="0" lang="en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Psychology of Leadership</a:t>
                      </a:r>
                      <a:endParaRPr sz="115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/>
                        <a:t>Sector Seminar</a:t>
                      </a:r>
                      <a:r>
                        <a:rPr b="0" i="0" lang="en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2</a:t>
                      </a:r>
                      <a:endParaRPr sz="115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Applied Leadership</a:t>
                      </a:r>
                      <a:endParaRPr sz="115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Term Total</a:t>
                      </a:r>
                      <a:endParaRPr sz="1150" u="none" cap="none" strike="noStrike"/>
                    </a:p>
                  </a:txBody>
                  <a:tcPr marT="19375" marB="19375" marR="29050" marL="290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" sz="1150" u="none" cap="none" strike="noStrike"/>
                      </a:br>
                      <a:r>
                        <a:rPr b="0" i="0" lang="en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 sz="115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sz="115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15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</a:t>
                      </a:r>
                      <a:endParaRPr sz="1150" u="none" cap="none" strike="noStrike"/>
                    </a:p>
                  </a:txBody>
                  <a:tcPr marT="19375" marB="19375" marR="29050" marL="290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544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Term 7</a:t>
                      </a:r>
                      <a:endParaRPr sz="115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150" u="none" cap="none" strike="noStrike">
                          <a:solidFill>
                            <a:srgbClr val="4A86E8"/>
                          </a:solidFill>
                        </a:rPr>
                        <a:t>ABF405</a:t>
                      </a:r>
                      <a:endParaRPr b="1" sz="1150" u="none" cap="none" strike="noStrike">
                        <a:solidFill>
                          <a:srgbClr val="4A86E8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150" u="none" cap="none" strike="noStrike">
                          <a:solidFill>
                            <a:srgbClr val="FF0000"/>
                          </a:solidFill>
                        </a:rPr>
                        <a:t>MLD430</a:t>
                      </a:r>
                      <a:endParaRPr b="1" sz="1150" u="none" cap="none" strike="noStrike">
                        <a:solidFill>
                          <a:srgbClr val="FF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150" u="none" cap="none" strike="noStrike">
                          <a:solidFill>
                            <a:srgbClr val="FF9900"/>
                          </a:solidFill>
                        </a:rPr>
                        <a:t>MLD483</a:t>
                      </a:r>
                      <a:endParaRPr b="1" sz="1150" u="none" cap="none" strike="noStrike">
                        <a:solidFill>
                          <a:srgbClr val="FF9900"/>
                        </a:solidFill>
                      </a:endParaRPr>
                    </a:p>
                  </a:txBody>
                  <a:tcPr marT="19375" marB="19375" marR="29050" marL="290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" sz="1150" u="none" cap="none" strike="noStrike"/>
                      </a:br>
                      <a:r>
                        <a:rPr b="0" i="0" lang="en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Principles and Practices of Sustainability</a:t>
                      </a:r>
                      <a:endParaRPr sz="115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50"/>
                        <a:t>Sector Seminar </a:t>
                      </a:r>
                      <a:r>
                        <a:rPr lang="en" sz="1150"/>
                        <a:t>3</a:t>
                      </a:r>
                      <a:endParaRPr sz="115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Applied Leadership Capstone</a:t>
                      </a:r>
                      <a:endParaRPr sz="115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Term Total</a:t>
                      </a:r>
                      <a:endParaRPr sz="1150" u="none" cap="none" strike="noStrike"/>
                    </a:p>
                  </a:txBody>
                  <a:tcPr marT="19375" marB="19375" marR="29050" marL="290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" sz="1150" u="none" cap="none" strike="noStrike"/>
                      </a:br>
                      <a:r>
                        <a:rPr b="0" i="0" lang="en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 sz="115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sz="115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15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</a:t>
                      </a:r>
                      <a:endParaRPr sz="1150" u="none" cap="none" strike="noStrike"/>
                    </a:p>
                  </a:txBody>
                  <a:tcPr marT="19375" marB="19375" marR="29050" marL="290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3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50" u="none" cap="none" strike="noStrike"/>
                    </a:p>
                  </a:txBody>
                  <a:tcPr marT="19375" marB="19375" marR="29050" marL="290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Degree Total</a:t>
                      </a:r>
                      <a:endParaRPr sz="1150" u="none" cap="none" strike="noStrike"/>
                    </a:p>
                  </a:txBody>
                  <a:tcPr marT="19375" marB="19375" marR="29050" marL="290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15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90</a:t>
                      </a:r>
                      <a:endParaRPr sz="1150" u="none" cap="none" strike="noStrike"/>
                    </a:p>
                  </a:txBody>
                  <a:tcPr marT="19375" marB="19375" marR="29050" marL="2905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en" sz="3000">
                <a:solidFill>
                  <a:srgbClr val="464646"/>
                </a:solidFill>
              </a:rPr>
              <a:t>Next Steps</a:t>
            </a:r>
            <a:endParaRPr b="1" sz="3000">
              <a:solidFill>
                <a:srgbClr val="46464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011"/>
          </a:p>
        </p:txBody>
      </p:sp>
      <p:sp>
        <p:nvSpPr>
          <p:cNvPr id="133" name="Google Shape;133;p21"/>
          <p:cNvSpPr txBox="1"/>
          <p:nvPr>
            <p:ph idx="1" type="body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900"/>
              <a:t>Application posted by end of March</a:t>
            </a:r>
            <a:endParaRPr sz="2900"/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" sz="2900"/>
              <a:t>Applications processed and accepted by end of April</a:t>
            </a:r>
            <a:endParaRPr sz="2900"/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" sz="2900"/>
              <a:t>First cohort starts fall of 2023</a:t>
            </a:r>
            <a:endParaRPr sz="2900"/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" sz="2900"/>
              <a:t>Partner with Oregon University System for pathways to further education</a:t>
            </a:r>
            <a:endParaRPr sz="29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