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9" r:id="rId3"/>
    <p:sldId id="257" r:id="rId4"/>
    <p:sldId id="258"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93" d="100"/>
          <a:sy n="93" d="100"/>
        </p:scale>
        <p:origin x="90" y="15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1F7E-6912-7285-27CC-FCD514BBD0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C0021-E4AF-57A7-D7BA-A9DF6878D0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1E0833-3D24-01D1-2A34-EBE4E1166986}"/>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5" name="Footer Placeholder 4">
            <a:extLst>
              <a:ext uri="{FF2B5EF4-FFF2-40B4-BE49-F238E27FC236}">
                <a16:creationId xmlns:a16="http://schemas.microsoft.com/office/drawing/2014/main" id="{34693D07-6517-77B8-8BD6-B3B7763C3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4B792-48C5-564B-B04F-A6DBA8C55973}"/>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160355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8044-72C6-37F9-FBC8-8765DE34E9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CA9D2-C703-6AA3-BFE5-FE2ECD1E7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43A2B-98D7-1E06-7FAF-7FD635625B5C}"/>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5" name="Footer Placeholder 4">
            <a:extLst>
              <a:ext uri="{FF2B5EF4-FFF2-40B4-BE49-F238E27FC236}">
                <a16:creationId xmlns:a16="http://schemas.microsoft.com/office/drawing/2014/main" id="{484E39E6-82AF-F79B-A987-E7690D86A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73CBB-0B74-5B01-982A-B81ADDD3BF09}"/>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3928931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E3A736-99F4-8C96-2BE3-F8BFAA9C2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1DDDC5-2E28-2B31-049B-3DF7C665D1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1FD91-2B21-330D-1D69-B24FF8D0BF22}"/>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5" name="Footer Placeholder 4">
            <a:extLst>
              <a:ext uri="{FF2B5EF4-FFF2-40B4-BE49-F238E27FC236}">
                <a16:creationId xmlns:a16="http://schemas.microsoft.com/office/drawing/2014/main" id="{2E86573E-0398-D85E-746D-3F2F9518E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B0856-22D7-A6E6-C38C-996433559FB9}"/>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261283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9B47-35B0-2EF1-9018-0A1C1E76C7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E25A0-1457-B02E-99B8-82BE978B35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D5D1A-0E6A-5316-9879-7783421AC9B5}"/>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5" name="Footer Placeholder 4">
            <a:extLst>
              <a:ext uri="{FF2B5EF4-FFF2-40B4-BE49-F238E27FC236}">
                <a16:creationId xmlns:a16="http://schemas.microsoft.com/office/drawing/2014/main" id="{E07CF7A9-1858-FC03-0522-4529D393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94548-E178-49B6-DCF3-413398708844}"/>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416880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7D39-D13E-EF1A-6628-F29307FE3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3FEE5-EB95-6D72-E2C2-C20A50A70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3AF050-BCD1-92CD-0B5B-0A71D78A4F44}"/>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5" name="Footer Placeholder 4">
            <a:extLst>
              <a:ext uri="{FF2B5EF4-FFF2-40B4-BE49-F238E27FC236}">
                <a16:creationId xmlns:a16="http://schemas.microsoft.com/office/drawing/2014/main" id="{F56E19DE-586A-CC17-7F31-9A1326F44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656E3-DB44-6245-9EDD-D3131545D952}"/>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2172093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C77F-F81A-8B91-FDE4-44FEFDDE5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3A3E7-4C2D-D920-0A13-AD33305496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E6E5B-3E86-D1BA-195D-2CE46A522B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3F6FC7-EA83-8183-188B-D8B50C15FD01}"/>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6" name="Footer Placeholder 5">
            <a:extLst>
              <a:ext uri="{FF2B5EF4-FFF2-40B4-BE49-F238E27FC236}">
                <a16:creationId xmlns:a16="http://schemas.microsoft.com/office/drawing/2014/main" id="{D03FF956-F2F5-4C29-7934-FC40D6D3F1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804AFA-14B3-C2D0-4731-DDEFFDDACF3D}"/>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223228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0CB8-CE25-22D4-AE15-99B23FC1A2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57D0B6-8F4B-DD60-04A3-CE30883E6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1D66A-ED50-F5B8-0A3D-850FF537BD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1CE45-4E2F-9964-BB2C-C3929EFA8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0927D6-28B7-7802-0CE2-D55DBBB20D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0A8F09-E594-DB28-49BE-09A8FB66DF02}"/>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8" name="Footer Placeholder 7">
            <a:extLst>
              <a:ext uri="{FF2B5EF4-FFF2-40B4-BE49-F238E27FC236}">
                <a16:creationId xmlns:a16="http://schemas.microsoft.com/office/drawing/2014/main" id="{94EE554F-D82E-9FED-3F50-3FC798D9F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ADEEA1-7396-3C06-FE91-8A170438514C}"/>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410014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1DAD-A6AB-9361-C2EE-D2715EDDBC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FE7F91-7AA9-D617-FD36-B9137C63B642}"/>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4" name="Footer Placeholder 3">
            <a:extLst>
              <a:ext uri="{FF2B5EF4-FFF2-40B4-BE49-F238E27FC236}">
                <a16:creationId xmlns:a16="http://schemas.microsoft.com/office/drawing/2014/main" id="{43CF842F-D223-1112-0953-8FE0DD12A5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814D7-0BF5-BA2F-AD40-8EA0115B1FB7}"/>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320964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B4A05-90A3-DDE6-6F5A-7EDA6AB60122}"/>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3" name="Footer Placeholder 2">
            <a:extLst>
              <a:ext uri="{FF2B5EF4-FFF2-40B4-BE49-F238E27FC236}">
                <a16:creationId xmlns:a16="http://schemas.microsoft.com/office/drawing/2014/main" id="{1F582C8A-2CF8-63D0-02E5-2A829811E4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F6FEFB-DFB9-531F-33BF-B62B09B34FB8}"/>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273732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0CD4-710C-86FD-7081-472DDB974C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F7FA0-B401-1BB1-8906-35396D3A8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BAA13-B01F-E847-FBDB-2F3023D99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8C9925-50C8-3F04-211B-3A3359BF0702}"/>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6" name="Footer Placeholder 5">
            <a:extLst>
              <a:ext uri="{FF2B5EF4-FFF2-40B4-BE49-F238E27FC236}">
                <a16:creationId xmlns:a16="http://schemas.microsoft.com/office/drawing/2014/main" id="{DE17BA80-AB47-6647-049A-3F9C85BBB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2FE4E-56CE-3B87-87F4-4AC0BE429C12}"/>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355889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9712-DE82-C12D-D201-9F65729D2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4CF7A1-0D30-AEB0-0EB5-2E4179CE8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61E277-FF23-3235-5C18-E09888D78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E7354-4FBE-8C95-C9C5-74ADD8FE286B}"/>
              </a:ext>
            </a:extLst>
          </p:cNvPr>
          <p:cNvSpPr>
            <a:spLocks noGrp="1"/>
          </p:cNvSpPr>
          <p:nvPr>
            <p:ph type="dt" sz="half" idx="10"/>
          </p:nvPr>
        </p:nvSpPr>
        <p:spPr/>
        <p:txBody>
          <a:bodyPr/>
          <a:lstStyle/>
          <a:p>
            <a:fld id="{56331C7E-EFA7-43BA-8F6C-0A701C73052E}" type="datetimeFigureOut">
              <a:rPr lang="en-US" smtClean="0"/>
              <a:t>1/30/2023</a:t>
            </a:fld>
            <a:endParaRPr lang="en-US"/>
          </a:p>
        </p:txBody>
      </p:sp>
      <p:sp>
        <p:nvSpPr>
          <p:cNvPr id="6" name="Footer Placeholder 5">
            <a:extLst>
              <a:ext uri="{FF2B5EF4-FFF2-40B4-BE49-F238E27FC236}">
                <a16:creationId xmlns:a16="http://schemas.microsoft.com/office/drawing/2014/main" id="{5192158A-D375-3012-187C-5792BAF40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DEDE9-7DC3-9814-006F-A7A6B86511F1}"/>
              </a:ext>
            </a:extLst>
          </p:cNvPr>
          <p:cNvSpPr>
            <a:spLocks noGrp="1"/>
          </p:cNvSpPr>
          <p:nvPr>
            <p:ph type="sldNum" sz="quarter" idx="12"/>
          </p:nvPr>
        </p:nvSpPr>
        <p:spPr/>
        <p:txBody>
          <a:bodyPr/>
          <a:lstStyle/>
          <a:p>
            <a:fld id="{13829AE6-4CB6-4808-B8C0-170775820878}" type="slidenum">
              <a:rPr lang="en-US" smtClean="0"/>
              <a:t>‹#›</a:t>
            </a:fld>
            <a:endParaRPr lang="en-US"/>
          </a:p>
        </p:txBody>
      </p:sp>
    </p:spTree>
    <p:extLst>
      <p:ext uri="{BB962C8B-B14F-4D97-AF65-F5344CB8AC3E}">
        <p14:creationId xmlns:p14="http://schemas.microsoft.com/office/powerpoint/2010/main" val="244282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BBBA1D-C171-649C-8EF7-ED1348D149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773104-696D-0978-E6A1-83B556553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E79BE-CE4B-5A2D-4E20-E324C92D0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31C7E-EFA7-43BA-8F6C-0A701C73052E}" type="datetimeFigureOut">
              <a:rPr lang="en-US" smtClean="0"/>
              <a:t>1/30/2023</a:t>
            </a:fld>
            <a:endParaRPr lang="en-US"/>
          </a:p>
        </p:txBody>
      </p:sp>
      <p:sp>
        <p:nvSpPr>
          <p:cNvPr id="5" name="Footer Placeholder 4">
            <a:extLst>
              <a:ext uri="{FF2B5EF4-FFF2-40B4-BE49-F238E27FC236}">
                <a16:creationId xmlns:a16="http://schemas.microsoft.com/office/drawing/2014/main" id="{E8C7F641-EBC6-F9EA-894D-636FEA8B5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F534CA-33E9-B4EB-4BB4-177D301BA1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29AE6-4CB6-4808-B8C0-170775820878}" type="slidenum">
              <a:rPr lang="en-US" smtClean="0"/>
              <a:t>‹#›</a:t>
            </a:fld>
            <a:endParaRPr lang="en-US"/>
          </a:p>
        </p:txBody>
      </p:sp>
    </p:spTree>
    <p:extLst>
      <p:ext uri="{BB962C8B-B14F-4D97-AF65-F5344CB8AC3E}">
        <p14:creationId xmlns:p14="http://schemas.microsoft.com/office/powerpoint/2010/main" val="38527573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7OHpyXVMp3Q"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white lab coats looking at a baby&#10;&#10;Description automatically generated with low confidence">
            <a:extLst>
              <a:ext uri="{FF2B5EF4-FFF2-40B4-BE49-F238E27FC236}">
                <a16:creationId xmlns:a16="http://schemas.microsoft.com/office/drawing/2014/main" id="{AD137321-1604-BF3A-4871-CD4B3E8B0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80"/>
            <a:ext cx="12191999" cy="8138160"/>
          </a:xfrm>
          <a:prstGeom prst="rect">
            <a:avLst/>
          </a:prstGeom>
        </p:spPr>
      </p:pic>
      <p:grpSp>
        <p:nvGrpSpPr>
          <p:cNvPr id="13" name="Group 12">
            <a:extLst>
              <a:ext uri="{FF2B5EF4-FFF2-40B4-BE49-F238E27FC236}">
                <a16:creationId xmlns:a16="http://schemas.microsoft.com/office/drawing/2014/main" id="{F4D78877-2FD7-E8CC-A3E6-C38300FEFCA1}"/>
              </a:ext>
            </a:extLst>
          </p:cNvPr>
          <p:cNvGrpSpPr/>
          <p:nvPr/>
        </p:nvGrpSpPr>
        <p:grpSpPr>
          <a:xfrm>
            <a:off x="808351" y="1740308"/>
            <a:ext cx="10366010" cy="5442155"/>
            <a:chOff x="808351" y="1740308"/>
            <a:chExt cx="10366010" cy="5442155"/>
          </a:xfrm>
        </p:grpSpPr>
        <p:pic>
          <p:nvPicPr>
            <p:cNvPr id="7" name="Picture 6" descr="Text&#10;&#10;Description automatically generated">
              <a:extLst>
                <a:ext uri="{FF2B5EF4-FFF2-40B4-BE49-F238E27FC236}">
                  <a16:creationId xmlns:a16="http://schemas.microsoft.com/office/drawing/2014/main" id="{B963C28F-ED3C-98A1-20DE-5883C893B4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667">
                          <a14:foregroundMark x1="53083" y1="36349" x2="53083" y2="36349"/>
                          <a14:foregroundMark x1="66500" y1="38889" x2="66500" y2="38889"/>
                          <a14:foregroundMark x1="84917" y1="39524" x2="84917" y2="39524"/>
                          <a14:foregroundMark x1="56250" y1="36349" x2="56250" y2="36349"/>
                          <a14:foregroundMark x1="90750" y1="36349" x2="90750" y2="36349"/>
                          <a14:foregroundMark x1="93667" y1="36032" x2="93667" y2="36032"/>
                        </a14:backgroundRemoval>
                      </a14:imgEffect>
                    </a14:imgLayer>
                  </a14:imgProps>
                </a:ext>
                <a:ext uri="{28A0092B-C50C-407E-A947-70E740481C1C}">
                  <a14:useLocalDpi xmlns:a14="http://schemas.microsoft.com/office/drawing/2010/main" val="0"/>
                </a:ext>
              </a:extLst>
            </a:blip>
            <a:stretch>
              <a:fillRect/>
            </a:stretch>
          </p:blipFill>
          <p:spPr>
            <a:xfrm>
              <a:off x="808351" y="1740308"/>
              <a:ext cx="10366010" cy="5442155"/>
            </a:xfrm>
            <a:prstGeom prst="rect">
              <a:avLst/>
            </a:prstGeom>
            <a:effectLst>
              <a:outerShdw blurRad="63500" sx="102000" sy="102000" algn="ctr" rotWithShape="0">
                <a:prstClr val="black">
                  <a:alpha val="85000"/>
                </a:prstClr>
              </a:outerShdw>
            </a:effectLst>
          </p:spPr>
        </p:pic>
        <p:sp>
          <p:nvSpPr>
            <p:cNvPr id="10" name="TextBox 9">
              <a:extLst>
                <a:ext uri="{FF2B5EF4-FFF2-40B4-BE49-F238E27FC236}">
                  <a16:creationId xmlns:a16="http://schemas.microsoft.com/office/drawing/2014/main" id="{79021C37-A3A2-0235-BA34-3D427B841906}"/>
                </a:ext>
              </a:extLst>
            </p:cNvPr>
            <p:cNvSpPr txBox="1"/>
            <p:nvPr/>
          </p:nvSpPr>
          <p:spPr>
            <a:xfrm>
              <a:off x="1751466" y="5719227"/>
              <a:ext cx="8479780" cy="1169551"/>
            </a:xfrm>
            <a:prstGeom prst="rect">
              <a:avLst/>
            </a:prstGeom>
            <a:noFill/>
            <a:effectLst>
              <a:outerShdw blurRad="50800" dist="50800" dir="5400000" algn="ctr" rotWithShape="0">
                <a:schemeClr val="bg1"/>
              </a:outerShdw>
            </a:effectLst>
          </p:spPr>
          <p:txBody>
            <a:bodyPr wrap="square" rtlCol="0">
              <a:spAutoFit/>
            </a:bodyPr>
            <a:lstStyle/>
            <a:p>
              <a:r>
                <a:rPr lang="en-US" sz="7000" dirty="0">
                  <a:latin typeface="Aharoni" panose="020B0604020202020204" pitchFamily="2" charset="-79"/>
                  <a:cs typeface="Aharoni" panose="020B0604020202020204" pitchFamily="2" charset="-79"/>
                </a:rPr>
                <a:t>SCIENCE PROGRAM</a:t>
              </a:r>
            </a:p>
          </p:txBody>
        </p:sp>
        <p:sp>
          <p:nvSpPr>
            <p:cNvPr id="11" name="TextBox 10">
              <a:extLst>
                <a:ext uri="{FF2B5EF4-FFF2-40B4-BE49-F238E27FC236}">
                  <a16:creationId xmlns:a16="http://schemas.microsoft.com/office/drawing/2014/main" id="{6538973F-D94D-73AA-D2C0-EF9F43D457E0}"/>
                </a:ext>
              </a:extLst>
            </p:cNvPr>
            <p:cNvSpPr txBox="1"/>
            <p:nvPr/>
          </p:nvSpPr>
          <p:spPr>
            <a:xfrm>
              <a:off x="1817454" y="2894028"/>
              <a:ext cx="8867459" cy="646331"/>
            </a:xfrm>
            <a:prstGeom prst="rect">
              <a:avLst/>
            </a:prstGeom>
            <a:noFill/>
            <a:effectLst>
              <a:outerShdw blurRad="50800" dist="38100" dir="5400000" algn="t" rotWithShape="0">
                <a:schemeClr val="bg1">
                  <a:alpha val="40000"/>
                </a:schemeClr>
              </a:outerShdw>
            </a:effectLst>
          </p:spPr>
          <p:txBody>
            <a:bodyPr wrap="square" rtlCol="0">
              <a:spAutoFit/>
            </a:bodyPr>
            <a:lstStyle/>
            <a:p>
              <a:r>
                <a:rPr lang="en-US" sz="3600" dirty="0">
                  <a:latin typeface="Aharoni" panose="02010803020104030203" pitchFamily="2" charset="-79"/>
                  <a:cs typeface="Aharoni" panose="02010803020104030203" pitchFamily="2" charset="-79"/>
                </a:rPr>
                <a:t>BLUE MOUNTAIN COMMUNITY COLLEGE</a:t>
              </a:r>
            </a:p>
          </p:txBody>
        </p:sp>
      </p:grpSp>
    </p:spTree>
    <p:extLst>
      <p:ext uri="{BB962C8B-B14F-4D97-AF65-F5344CB8AC3E}">
        <p14:creationId xmlns:p14="http://schemas.microsoft.com/office/powerpoint/2010/main" val="2377884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uniform, player&#10;&#10;Description automatically generated">
            <a:hlinkClick r:id="rId2"/>
            <a:extLst>
              <a:ext uri="{FF2B5EF4-FFF2-40B4-BE49-F238E27FC236}">
                <a16:creationId xmlns:a16="http://schemas.microsoft.com/office/drawing/2014/main" id="{7AEAC2C2-F907-E1BC-7D1E-A767A54FF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72491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C726615-4746-07AB-AB75-7C20E0603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75" y="5021703"/>
            <a:ext cx="3478314" cy="1355254"/>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671925E5-BF9D-97CD-135B-D3C2F85A0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043" y="0"/>
            <a:ext cx="10274157" cy="6858000"/>
          </a:xfrm>
          <a:prstGeom prst="flowChartInputOutput">
            <a:avLst/>
          </a:prstGeom>
        </p:spPr>
      </p:pic>
      <p:sp>
        <p:nvSpPr>
          <p:cNvPr id="8" name="TextBox 7">
            <a:extLst>
              <a:ext uri="{FF2B5EF4-FFF2-40B4-BE49-F238E27FC236}">
                <a16:creationId xmlns:a16="http://schemas.microsoft.com/office/drawing/2014/main" id="{FD088CC3-6C26-CAB8-4852-9331967D2B22}"/>
              </a:ext>
            </a:extLst>
          </p:cNvPr>
          <p:cNvSpPr txBox="1"/>
          <p:nvPr/>
        </p:nvSpPr>
        <p:spPr>
          <a:xfrm>
            <a:off x="161365" y="228600"/>
            <a:ext cx="7032811" cy="923330"/>
          </a:xfrm>
          <a:prstGeom prst="rect">
            <a:avLst/>
          </a:prstGeom>
          <a:noFill/>
        </p:spPr>
        <p:txBody>
          <a:bodyPr wrap="square" rtlCol="0">
            <a:spAutoFit/>
          </a:bodyPr>
          <a:lstStyle/>
          <a:p>
            <a:r>
              <a:rPr lang="en-US" sz="5400" dirty="0">
                <a:latin typeface="Railway" panose="02000506040000020004" pitchFamily="50" charset="0"/>
              </a:rPr>
              <a:t>MEAT SCIENCE LAB</a:t>
            </a:r>
          </a:p>
        </p:txBody>
      </p:sp>
      <p:sp>
        <p:nvSpPr>
          <p:cNvPr id="9" name="TextBox 8">
            <a:extLst>
              <a:ext uri="{FF2B5EF4-FFF2-40B4-BE49-F238E27FC236}">
                <a16:creationId xmlns:a16="http://schemas.microsoft.com/office/drawing/2014/main" id="{C780B336-22EC-5467-A6D4-267DC8A027D4}"/>
              </a:ext>
            </a:extLst>
          </p:cNvPr>
          <p:cNvSpPr txBox="1"/>
          <p:nvPr/>
        </p:nvSpPr>
        <p:spPr>
          <a:xfrm>
            <a:off x="282388" y="1541895"/>
            <a:ext cx="5970494" cy="2862322"/>
          </a:xfrm>
          <a:prstGeom prst="rect">
            <a:avLst/>
          </a:prstGeom>
          <a:noFill/>
        </p:spPr>
        <p:txBody>
          <a:bodyPr wrap="square" rtlCol="0">
            <a:spAutoFit/>
          </a:bodyPr>
          <a:lstStyle/>
          <a:p>
            <a:r>
              <a:rPr lang="en-US" sz="1800" dirty="0">
                <a:effectLst/>
                <a:latin typeface="Avenir" pitchFamily="50" charset="0"/>
                <a:ea typeface="Times New Roman" panose="02020603050405020304" pitchFamily="18" charset="0"/>
                <a:cs typeface="Calibri" panose="020F0502020204030204" pitchFamily="34" charset="0"/>
              </a:rPr>
              <a:t>The purpose of the Blue Mountain Community College Meat Science Lab is to introduce our Production Livestock Students to the area of meat science.  We currently offer two classes in this area of study.</a:t>
            </a:r>
          </a:p>
          <a:p>
            <a:endParaRPr lang="en-US" sz="1800" dirty="0">
              <a:effectLst/>
              <a:latin typeface="Avenir" pitchFamily="50" charset="0"/>
              <a:ea typeface="Times New Roman" panose="02020603050405020304" pitchFamily="18" charset="0"/>
              <a:cs typeface="Calibri" panose="020F0502020204030204" pitchFamily="34" charset="0"/>
            </a:endParaRPr>
          </a:p>
          <a:p>
            <a:r>
              <a:rPr lang="en-US" sz="1800" b="1" dirty="0">
                <a:effectLst/>
                <a:latin typeface="Avenir" pitchFamily="50" charset="0"/>
                <a:ea typeface="Times New Roman" panose="02020603050405020304" pitchFamily="18" charset="0"/>
                <a:cs typeface="Times New Roman" panose="02020603050405020304" pitchFamily="18" charset="0"/>
              </a:rPr>
              <a:t>ANS 261 - Intro to Meat Science</a:t>
            </a:r>
          </a:p>
          <a:p>
            <a:endParaRPr lang="en-US" b="1" dirty="0">
              <a:latin typeface="Avenir" pitchFamily="50" charset="0"/>
              <a:ea typeface="Times New Roman" panose="02020603050405020304" pitchFamily="18" charset="0"/>
              <a:cs typeface="Times New Roman" panose="02020603050405020304" pitchFamily="18" charset="0"/>
            </a:endParaRPr>
          </a:p>
          <a:p>
            <a:r>
              <a:rPr lang="en-US" sz="1800" b="1" dirty="0">
                <a:effectLst/>
                <a:latin typeface="Avenir" pitchFamily="50" charset="0"/>
                <a:ea typeface="Times New Roman" panose="02020603050405020304" pitchFamily="18" charset="0"/>
                <a:cs typeface="Times New Roman" panose="02020603050405020304" pitchFamily="18" charset="0"/>
              </a:rPr>
              <a:t>ANS 262- Intro to Processed Meats</a:t>
            </a:r>
            <a:endParaRPr lang="en-US" b="1" dirty="0">
              <a:latin typeface="Avenir" pitchFamily="50" charset="0"/>
              <a:ea typeface="Times New Roman" panose="02020603050405020304" pitchFamily="18" charset="0"/>
              <a:cs typeface="Times New Roman" panose="02020603050405020304" pitchFamily="18" charset="0"/>
            </a:endParaRPr>
          </a:p>
          <a:p>
            <a:endParaRPr lang="en-US" sz="1800" b="1" dirty="0">
              <a:effectLst/>
              <a:latin typeface="Avenir" pitchFamily="50" charset="0"/>
              <a:ea typeface="Times New Roman" panose="02020603050405020304" pitchFamily="18" charset="0"/>
              <a:cs typeface="Times New Roman" panose="02020603050405020304" pitchFamily="18" charset="0"/>
            </a:endParaRPr>
          </a:p>
          <a:p>
            <a:r>
              <a:rPr lang="en-US" b="1" dirty="0">
                <a:latin typeface="Avenir" pitchFamily="50" charset="0"/>
                <a:ea typeface="Times New Roman" panose="02020603050405020304" pitchFamily="18" charset="0"/>
                <a:cs typeface="Times New Roman" panose="02020603050405020304" pitchFamily="18" charset="0"/>
              </a:rPr>
              <a:t>Work-Study Program that employs 4 students</a:t>
            </a:r>
          </a:p>
        </p:txBody>
      </p:sp>
    </p:spTree>
    <p:extLst>
      <p:ext uri="{BB962C8B-B14F-4D97-AF65-F5344CB8AC3E}">
        <p14:creationId xmlns:p14="http://schemas.microsoft.com/office/powerpoint/2010/main" val="262887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floor&#10;&#10;Description automatically generated">
            <a:extLst>
              <a:ext uri="{FF2B5EF4-FFF2-40B4-BE49-F238E27FC236}">
                <a16:creationId xmlns:a16="http://schemas.microsoft.com/office/drawing/2014/main" id="{397051CF-CCA7-7CD4-2DDE-BD8973FDF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705" y="0"/>
            <a:ext cx="10274156" cy="6858000"/>
          </a:xfrm>
          <a:prstGeom prst="homePlate">
            <a:avLst/>
          </a:prstGeom>
        </p:spPr>
      </p:pic>
      <p:sp>
        <p:nvSpPr>
          <p:cNvPr id="6" name="TextBox 5">
            <a:extLst>
              <a:ext uri="{FF2B5EF4-FFF2-40B4-BE49-F238E27FC236}">
                <a16:creationId xmlns:a16="http://schemas.microsoft.com/office/drawing/2014/main" id="{87EC3D8D-AC11-CD66-1B6C-EFB23CC64F5D}"/>
              </a:ext>
            </a:extLst>
          </p:cNvPr>
          <p:cNvSpPr txBox="1"/>
          <p:nvPr/>
        </p:nvSpPr>
        <p:spPr>
          <a:xfrm>
            <a:off x="5393933" y="1139052"/>
            <a:ext cx="6548718" cy="3683060"/>
          </a:xfrm>
          <a:prstGeom prst="rect">
            <a:avLst/>
          </a:prstGeom>
          <a:noFill/>
        </p:spPr>
        <p:txBody>
          <a:bodyPr wrap="square" rtlCol="0">
            <a:spAutoFit/>
          </a:bodyPr>
          <a:lstStyle/>
          <a:p>
            <a:pPr marL="0" marR="0" algn="r">
              <a:lnSpc>
                <a:spcPct val="115000"/>
              </a:lnSpc>
              <a:spcBef>
                <a:spcPts val="0"/>
              </a:spcBef>
              <a:spcAft>
                <a:spcPts val="1000"/>
              </a:spcAft>
            </a:pPr>
            <a:r>
              <a:rPr lang="en-US" sz="1800" dirty="0">
                <a:effectLst/>
                <a:latin typeface="Avenir" pitchFamily="50" charset="0"/>
                <a:ea typeface="Times New Roman" panose="02020603050405020304" pitchFamily="18" charset="0"/>
                <a:cs typeface="Calibri" panose="020F0502020204030204" pitchFamily="34" charset="0"/>
              </a:rPr>
              <a:t>In this class students have the opportunity to work on the 	harvest floor and the cutting floor. Here they get 	hands-on opportunities to see and learn the process 	of taking a live animal from harvest to cut and 		wrapped for our clients.  In addition to 		working in the meat lab, students receive 			two hours of classroom			instruction/week on topics such as 			HACCP, meat chemistry, safety, industry topics and challenges, sanitation, etc...</a:t>
            </a:r>
            <a:endParaRPr lang="en-US" sz="1800" dirty="0">
              <a:effectLst/>
              <a:latin typeface="Avenir" pitchFamily="50" charset="0"/>
              <a:ea typeface="Times New Roman" panose="02020603050405020304" pitchFamily="18"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11A106CA-A900-C3A4-655C-ADA1A5FF1E78}"/>
              </a:ext>
            </a:extLst>
          </p:cNvPr>
          <p:cNvSpPr txBox="1"/>
          <p:nvPr/>
        </p:nvSpPr>
        <p:spPr>
          <a:xfrm>
            <a:off x="5486401" y="312454"/>
            <a:ext cx="6548717" cy="646331"/>
          </a:xfrm>
          <a:prstGeom prst="rect">
            <a:avLst/>
          </a:prstGeom>
          <a:noFill/>
        </p:spPr>
        <p:txBody>
          <a:bodyPr wrap="square" rtlCol="0">
            <a:spAutoFit/>
          </a:bodyPr>
          <a:lstStyle/>
          <a:p>
            <a:pPr algn="r"/>
            <a:r>
              <a:rPr lang="en-US" sz="3600" dirty="0">
                <a:latin typeface="Railway" panose="02000506040000020004" pitchFamily="50" charset="0"/>
              </a:rPr>
              <a:t>ANS 261 - Intro to Meat Science</a:t>
            </a:r>
          </a:p>
        </p:txBody>
      </p:sp>
      <p:pic>
        <p:nvPicPr>
          <p:cNvPr id="9" name="Picture 8" descr="Logo&#10;&#10;Description automatically generated">
            <a:extLst>
              <a:ext uri="{FF2B5EF4-FFF2-40B4-BE49-F238E27FC236}">
                <a16:creationId xmlns:a16="http://schemas.microsoft.com/office/drawing/2014/main" id="{CE3AC4FC-D6D0-DB3F-9CDB-C812077F2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895" y="4768826"/>
            <a:ext cx="4560021" cy="1776720"/>
          </a:xfrm>
          <a:prstGeom prst="rect">
            <a:avLst/>
          </a:prstGeom>
        </p:spPr>
      </p:pic>
    </p:spTree>
    <p:extLst>
      <p:ext uri="{BB962C8B-B14F-4D97-AF65-F5344CB8AC3E}">
        <p14:creationId xmlns:p14="http://schemas.microsoft.com/office/powerpoint/2010/main" val="72271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room&#10;&#10;Description automatically generated">
            <a:extLst>
              <a:ext uri="{FF2B5EF4-FFF2-40B4-BE49-F238E27FC236}">
                <a16:creationId xmlns:a16="http://schemas.microsoft.com/office/drawing/2014/main" id="{2463201F-BF8D-ED0E-AAA6-37DDC7110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219272" y="0"/>
            <a:ext cx="9550493" cy="6858000"/>
          </a:xfrm>
          <a:prstGeom prst="parallelogram">
            <a:avLst>
              <a:gd name="adj" fmla="val 32041"/>
            </a:avLst>
          </a:prstGeom>
        </p:spPr>
      </p:pic>
      <p:sp>
        <p:nvSpPr>
          <p:cNvPr id="7" name="TextBox 6">
            <a:extLst>
              <a:ext uri="{FF2B5EF4-FFF2-40B4-BE49-F238E27FC236}">
                <a16:creationId xmlns:a16="http://schemas.microsoft.com/office/drawing/2014/main" id="{491A771B-C54B-DB60-D541-CD15FC9E2E54}"/>
              </a:ext>
            </a:extLst>
          </p:cNvPr>
          <p:cNvSpPr txBox="1"/>
          <p:nvPr/>
        </p:nvSpPr>
        <p:spPr>
          <a:xfrm>
            <a:off x="169524" y="379273"/>
            <a:ext cx="7387118" cy="503215"/>
          </a:xfrm>
          <a:prstGeom prst="rect">
            <a:avLst/>
          </a:prstGeom>
          <a:noFill/>
        </p:spPr>
        <p:txBody>
          <a:bodyPr wrap="square">
            <a:spAutoFit/>
          </a:bodyPr>
          <a:lstStyle/>
          <a:p>
            <a:pPr marL="0" marR="0">
              <a:lnSpc>
                <a:spcPct val="115000"/>
              </a:lnSpc>
              <a:spcBef>
                <a:spcPts val="0"/>
              </a:spcBef>
              <a:spcAft>
                <a:spcPts val="1000"/>
              </a:spcAft>
            </a:pPr>
            <a:r>
              <a:rPr lang="en-US" sz="2400" dirty="0">
                <a:effectLst/>
                <a:latin typeface="Railway" panose="02000506040000020004" pitchFamily="50" charset="0"/>
                <a:ea typeface="Times New Roman" panose="02020603050405020304" pitchFamily="18" charset="0"/>
                <a:cs typeface="Calibri" panose="020F0502020204030204" pitchFamily="34" charset="0"/>
              </a:rPr>
              <a:t>ANS 262- Intro to Processed Meats</a:t>
            </a:r>
            <a:endParaRPr lang="en-US" dirty="0">
              <a:effectLst/>
              <a:latin typeface="Railway" panose="02000506040000020004" pitchFamily="50"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D8A2C6-89C0-D55B-2491-B132EC8E808E}"/>
              </a:ext>
            </a:extLst>
          </p:cNvPr>
          <p:cNvSpPr txBox="1"/>
          <p:nvPr/>
        </p:nvSpPr>
        <p:spPr>
          <a:xfrm>
            <a:off x="169524" y="1108638"/>
            <a:ext cx="5173038" cy="2303451"/>
          </a:xfrm>
          <a:prstGeom prst="rect">
            <a:avLst/>
          </a:prstGeom>
          <a:noFill/>
        </p:spPr>
        <p:txBody>
          <a:bodyPr wrap="square">
            <a:spAutoFit/>
          </a:bodyPr>
          <a:lstStyle/>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 this class students have the opportunity to develop and make value added products such as jerky, snack sticks, sausage, etc.  Students receive two hours of classroom instruction/week on topics such as spice and other additive use, cook cycles, casings, HACCP rules, labeling, product evaluation, and other product development.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10" descr="Logo">
            <a:extLst>
              <a:ext uri="{FF2B5EF4-FFF2-40B4-BE49-F238E27FC236}">
                <a16:creationId xmlns:a16="http://schemas.microsoft.com/office/drawing/2014/main" id="{5A7C3791-A3B8-E903-71EB-B21F3E3E8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5" y="4581914"/>
            <a:ext cx="4868247" cy="1896813"/>
          </a:xfrm>
          <a:prstGeom prst="rect">
            <a:avLst/>
          </a:prstGeom>
        </p:spPr>
      </p:pic>
    </p:spTree>
    <p:extLst>
      <p:ext uri="{BB962C8B-B14F-4D97-AF65-F5344CB8AC3E}">
        <p14:creationId xmlns:p14="http://schemas.microsoft.com/office/powerpoint/2010/main" val="29351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hospital room, people, shop&#10;&#10;Description automatically generated">
            <a:extLst>
              <a:ext uri="{FF2B5EF4-FFF2-40B4-BE49-F238E27FC236}">
                <a16:creationId xmlns:a16="http://schemas.microsoft.com/office/drawing/2014/main" id="{8172399E-CFD1-A9CB-0457-C9C82512814F}"/>
              </a:ext>
            </a:extLst>
          </p:cNvPr>
          <p:cNvPicPr>
            <a:picLocks noChangeAspect="1"/>
          </p:cNvPicPr>
          <p:nvPr/>
        </p:nvPicPr>
        <p:blipFill rotWithShape="1">
          <a:blip r:embed="rId2">
            <a:extLst>
              <a:ext uri="{28A0092B-C50C-407E-A947-70E740481C1C}">
                <a14:useLocalDpi xmlns:a14="http://schemas.microsoft.com/office/drawing/2010/main" val="0"/>
              </a:ext>
            </a:extLst>
          </a:blip>
          <a:srcRect l="15567" r="25033"/>
          <a:stretch/>
        </p:blipFill>
        <p:spPr>
          <a:xfrm>
            <a:off x="6089150" y="0"/>
            <a:ext cx="6102850" cy="6858000"/>
          </a:xfrm>
          <a:prstGeom prst="rect">
            <a:avLst/>
          </a:prstGeom>
        </p:spPr>
      </p:pic>
      <p:sp>
        <p:nvSpPr>
          <p:cNvPr id="8" name="TextBox 7">
            <a:extLst>
              <a:ext uri="{FF2B5EF4-FFF2-40B4-BE49-F238E27FC236}">
                <a16:creationId xmlns:a16="http://schemas.microsoft.com/office/drawing/2014/main" id="{970A6C84-EECC-DA80-7A2B-DB9B9196B350}"/>
              </a:ext>
            </a:extLst>
          </p:cNvPr>
          <p:cNvSpPr txBox="1"/>
          <p:nvPr/>
        </p:nvSpPr>
        <p:spPr>
          <a:xfrm>
            <a:off x="256854" y="174661"/>
            <a:ext cx="5393932" cy="523220"/>
          </a:xfrm>
          <a:prstGeom prst="rect">
            <a:avLst/>
          </a:prstGeom>
          <a:noFill/>
        </p:spPr>
        <p:txBody>
          <a:bodyPr wrap="square" rtlCol="0">
            <a:spAutoFit/>
          </a:bodyPr>
          <a:lstStyle/>
          <a:p>
            <a:r>
              <a:rPr lang="en-US" sz="2800" dirty="0">
                <a:latin typeface="Railway" panose="02000506040000020004" pitchFamily="50" charset="0"/>
              </a:rPr>
              <a:t>Meat Science Program is Growing!</a:t>
            </a:r>
          </a:p>
        </p:txBody>
      </p:sp>
      <p:sp>
        <p:nvSpPr>
          <p:cNvPr id="10" name="TextBox 9">
            <a:extLst>
              <a:ext uri="{FF2B5EF4-FFF2-40B4-BE49-F238E27FC236}">
                <a16:creationId xmlns:a16="http://schemas.microsoft.com/office/drawing/2014/main" id="{C2F8FE0F-54D7-0972-43E6-BCAC132F1F6F}"/>
              </a:ext>
            </a:extLst>
          </p:cNvPr>
          <p:cNvSpPr txBox="1"/>
          <p:nvPr/>
        </p:nvSpPr>
        <p:spPr>
          <a:xfrm>
            <a:off x="161817" y="1006121"/>
            <a:ext cx="6097712" cy="3325269"/>
          </a:xfrm>
          <a:prstGeom prst="rect">
            <a:avLst/>
          </a:prstGeom>
          <a:noFill/>
        </p:spPr>
        <p:txBody>
          <a:bodyPr wrap="square">
            <a:spAutoFit/>
          </a:bodyPr>
          <a:lstStyle/>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Put on carcass grading and palatability class for the Oregon Cattlemen's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Working on the Northwest Meat Processors Association apprenticeship program being run through BMCC.</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Have submitted a collaborative grant with Oregon State University to update our Meat Science Lab and hire a full-time lab assistant.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We are currently working on a one-year Meat Science Certificate.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Picture 11" descr="Logo&#10;&#10;Description automatically generated">
            <a:extLst>
              <a:ext uri="{FF2B5EF4-FFF2-40B4-BE49-F238E27FC236}">
                <a16:creationId xmlns:a16="http://schemas.microsoft.com/office/drawing/2014/main" id="{493DBAFD-4D14-C744-2ACD-33F56928C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05" y="4936490"/>
            <a:ext cx="3936724" cy="1533864"/>
          </a:xfrm>
          <a:prstGeom prst="rect">
            <a:avLst/>
          </a:prstGeom>
        </p:spPr>
      </p:pic>
    </p:spTree>
    <p:extLst>
      <p:ext uri="{BB962C8B-B14F-4D97-AF65-F5344CB8AC3E}">
        <p14:creationId xmlns:p14="http://schemas.microsoft.com/office/powerpoint/2010/main" val="316736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TotalTime>
  <Words>301</Words>
  <Application>Microsoft Office PowerPoint</Application>
  <PresentationFormat>Widescreen</PresentationFormat>
  <Paragraphs>19</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Aharoni</vt:lpstr>
      <vt:lpstr>Arial</vt:lpstr>
      <vt:lpstr>Avenir</vt:lpstr>
      <vt:lpstr>Calibri</vt:lpstr>
      <vt:lpstr>Calibri Light</vt:lpstr>
      <vt:lpstr>Railway</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Kaley Cope</dc:creator>
  <cp:lastModifiedBy>Kaley Cope</cp:lastModifiedBy>
  <cp:revision>1</cp:revision>
  <dcterms:created xsi:type="dcterms:W3CDTF">2023-01-30T23:34:23Z</dcterms:created>
  <dcterms:modified xsi:type="dcterms:W3CDTF">2023-01-31T00:26:58Z</dcterms:modified>
</cp:coreProperties>
</file>