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"/>
  </p:notesMasterIdLst>
  <p:sldIdLst>
    <p:sldId id="1127" r:id="rId2"/>
    <p:sldId id="259" r:id="rId3"/>
    <p:sldId id="260" r:id="rId4"/>
    <p:sldId id="258" r:id="rId5"/>
  </p:sldIdLst>
  <p:sldSz cx="18288000" cy="10287000"/>
  <p:notesSz cx="7102475" cy="9388475"/>
  <p:embeddedFontLst>
    <p:embeddedFont>
      <p:font typeface="Book Antiqua" panose="02040602050305030304" pitchFamily="18" charset="0"/>
      <p:regular r:id="rId7"/>
      <p:bold r:id="rId8"/>
      <p:italic r:id="rId9"/>
      <p:boldItalic r:id="rId10"/>
    </p:embeddedFont>
    <p:embeddedFont>
      <p:font typeface="Open Sans" panose="020B0606030504020204" pitchFamily="34" charset="0"/>
      <p:regular r:id="rId11"/>
      <p:bold r:id="rId12"/>
      <p:italic r:id="rId13"/>
      <p:boldItalic r:id="rId14"/>
    </p:embeddedFont>
    <p:embeddedFont>
      <p:font typeface="Open Sans Bold" panose="020B0806030504020204" charset="0"/>
      <p:regular r:id="rId15"/>
      <p:bold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88627" autoAdjust="0"/>
  </p:normalViewPr>
  <p:slideViewPr>
    <p:cSldViewPr>
      <p:cViewPr varScale="1">
        <p:scale>
          <a:sx n="49" d="100"/>
          <a:sy n="49" d="100"/>
        </p:scale>
        <p:origin x="1042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0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font" Target="fonts/font9.fntdata"/><Relationship Id="rId10" Type="http://schemas.openxmlformats.org/officeDocument/2006/relationships/font" Target="fonts/font4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9E75F545-8294-48DE-A4D4-1054B671306D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F657C459-D13E-4CB5-87EB-CB476CCA8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451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57C459-D13E-4CB5-87EB-CB476CCA8A7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689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Meeting Structure and Efficiency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Prepare thoroughly before meetings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Board packets should be distributed at least one week in advance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Members should arrive having read materials and prepared questions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meeting time for discussion and decisions, not information delivery that could be read beforehand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Follow a clear agenda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Consent agendas can expedite routine business (minutes, regular reports, standard contracts)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Reserve substantive time for strategic issues, policy development, and meaningful discussion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Time-limit agenda items to maintain focus and respect everyone's schedules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Maintain productive meeting dynamics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person speaks at a time; the chair facilitates equitable participation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Debate ideas respectfully without personal attacks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Disagree during discussion but support board decisions once voted upon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Public Engagement and Transparency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Welcome public input thoughtfully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Establish clear public comment procedures with reasonable time limits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Listen respectfully to all community members, even when you disagree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Explain that the board may not respond immediately but will consider input in deliberations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Conduct business in public view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Reserve closed sessions only for legally permitted topics (personnel, negotiations, litigation)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Make decisions in open session whenever possible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Ensure meeting notices, agendas, and minutes are easily accessible to the public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Decision-Making Best Practices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the right questions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does this serve our students and mission?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data supports this decision?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are the long-term implications for the college?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we heard from those most affected by this decision?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Balance deliberation with action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Encourage robust discussion but avoid circular debates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Know when sufficient information exists to make a decision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 decisions only when new information warrants reconsideration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Think strategically, act responsibly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Connect individual decisions to the college's strategic plan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 fiscal sustainability and equity implications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Monitor progress on goals through regular dashboards and reports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Board Culture and Conduct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 the behavior you expect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Demonstrate collegiality, even during disagreements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Maintain confidentiality when required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Avoid conflicts of interest and follow ethical guidelines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Support the board president/chair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chair facilitates meetings but doesn't have unilateral authority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 through the chair for agenda items and concerns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Share facilitation challenges privately, not during meetings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Invest in continuous improvement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Regularly assess your board's effectiveness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Participate in governance training and professional development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Stay informed about community college trends and challenges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57C459-D13E-4CB5-87EB-CB476CCA8A7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057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57C459-D13E-4CB5-87EB-CB476CCA8A7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547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Bef>
                <a:spcPts val="630"/>
              </a:spcBef>
            </a:pPr>
            <a:endParaRPr lang="en-US" dirty="0">
              <a:ea typeface="Calibri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9242F1-076A-4061-80DB-521283479AF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885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wmv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7.png"/><Relationship Id="rId3" Type="http://schemas.microsoft.com/office/2007/relationships/media" Target="../media/media2.wmv"/><Relationship Id="rId7" Type="http://schemas.microsoft.com/office/2007/relationships/media" Target="../media/media4.wmv"/><Relationship Id="rId12" Type="http://schemas.openxmlformats.org/officeDocument/2006/relationships/video" Target="../media/media6.wmv"/><Relationship Id="rId17" Type="http://schemas.openxmlformats.org/officeDocument/2006/relationships/image" Target="../media/image6.png"/><Relationship Id="rId2" Type="http://schemas.openxmlformats.org/officeDocument/2006/relationships/video" Target="../media/media1.wmv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1" Type="http://schemas.microsoft.com/office/2007/relationships/media" Target="../media/media1.wmv"/><Relationship Id="rId6" Type="http://schemas.openxmlformats.org/officeDocument/2006/relationships/video" Target="../media/media3.wmv"/><Relationship Id="rId11" Type="http://schemas.microsoft.com/office/2007/relationships/media" Target="../media/media6.wmv"/><Relationship Id="rId5" Type="http://schemas.microsoft.com/office/2007/relationships/media" Target="../media/media3.wmv"/><Relationship Id="rId15" Type="http://schemas.openxmlformats.org/officeDocument/2006/relationships/image" Target="../media/image4.png"/><Relationship Id="rId10" Type="http://schemas.openxmlformats.org/officeDocument/2006/relationships/video" Target="../media/media5.wmv"/><Relationship Id="rId19" Type="http://schemas.openxmlformats.org/officeDocument/2006/relationships/image" Target="../media/image8.png"/><Relationship Id="rId4" Type="http://schemas.openxmlformats.org/officeDocument/2006/relationships/video" Target="../media/media2.wmv"/><Relationship Id="rId9" Type="http://schemas.microsoft.com/office/2007/relationships/media" Target="../media/media5.wmv"/><Relationship Id="rId1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ity with many buildings and trees&#10;&#10;AI-generated content may be incorrect.">
            <a:extLst>
              <a:ext uri="{FF2B5EF4-FFF2-40B4-BE49-F238E27FC236}">
                <a16:creationId xmlns:a16="http://schemas.microsoft.com/office/drawing/2014/main" id="{BE9E16D6-CF38-0295-1517-182DE690B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52"/>
          <a:stretch>
            <a:fillRect/>
          </a:stretch>
        </p:blipFill>
        <p:spPr>
          <a:xfrm>
            <a:off x="7348720" y="-38100"/>
            <a:ext cx="10960301" cy="1036473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5400000">
            <a:off x="-715755" y="715754"/>
            <a:ext cx="10287000" cy="8855489"/>
          </a:xfrm>
          <a:prstGeom prst="rect">
            <a:avLst/>
          </a:prstGeom>
          <a:solidFill>
            <a:srgbClr val="010647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25979" y="785036"/>
            <a:ext cx="4174335" cy="98989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67981" y="3839533"/>
            <a:ext cx="8135730" cy="10847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7200" spc="120" dirty="0">
                <a:solidFill>
                  <a:srgbClr val="FFFFFF"/>
                </a:solidFill>
                <a:latin typeface="Open Sans Bold"/>
              </a:rPr>
              <a:t>Governance</a:t>
            </a:r>
            <a:r>
              <a:rPr lang="en-US" sz="5400" spc="120" dirty="0">
                <a:solidFill>
                  <a:srgbClr val="FFFFFF"/>
                </a:solidFill>
                <a:latin typeface="Open Sans Bold"/>
              </a:rPr>
              <a:t>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22972" y="6771209"/>
            <a:ext cx="6859390" cy="688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4000" spc="80" dirty="0">
                <a:solidFill>
                  <a:srgbClr val="FFFFFF"/>
                </a:solidFill>
                <a:latin typeface="Open Sans"/>
              </a:rPr>
              <a:t>December 5, 2025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505200" y="8965988"/>
            <a:ext cx="6553200" cy="6821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920"/>
              </a:lnSpc>
            </a:pPr>
            <a:endParaRPr lang="en-US" sz="2400" dirty="0">
              <a:solidFill>
                <a:srgbClr val="FFFFFF"/>
              </a:solidFill>
              <a:latin typeface="Open Sans Bold"/>
            </a:endParaRPr>
          </a:p>
          <a:p>
            <a:pPr>
              <a:lnSpc>
                <a:spcPts val="1920"/>
              </a:lnSpc>
            </a:pPr>
            <a:r>
              <a:rPr lang="en-US" sz="2400" dirty="0">
                <a:solidFill>
                  <a:srgbClr val="FFFFFF"/>
                </a:solidFill>
                <a:latin typeface="Open Sans Bold"/>
              </a:rPr>
              <a:t>Selena M. Grace</a:t>
            </a:r>
            <a:r>
              <a:rPr lang="en-US" sz="2400" dirty="0">
                <a:solidFill>
                  <a:srgbClr val="FFFFFF"/>
                </a:solidFill>
                <a:latin typeface="Open Sans"/>
              </a:rPr>
              <a:t>, President</a:t>
            </a:r>
          </a:p>
          <a:p>
            <a:pPr>
              <a:lnSpc>
                <a:spcPts val="1200"/>
              </a:lnSpc>
            </a:pPr>
            <a:endParaRPr lang="en-US" sz="2400" dirty="0">
              <a:solidFill>
                <a:srgbClr val="FFFFFF"/>
              </a:solidFill>
              <a:latin typeface="Open Sans"/>
            </a:endParaRPr>
          </a:p>
        </p:txBody>
      </p:sp>
    </p:spTree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609600" y="569720"/>
            <a:ext cx="13285835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Running Meetings</a:t>
            </a:r>
          </a:p>
        </p:txBody>
      </p:sp>
      <p:grpSp>
        <p:nvGrpSpPr>
          <p:cNvPr id="5" name="Group 5"/>
          <p:cNvGrpSpPr/>
          <p:nvPr/>
        </p:nvGrpSpPr>
        <p:grpSpPr>
          <a:xfrm rot="-10800000">
            <a:off x="15575782" y="0"/>
            <a:ext cx="2712218" cy="2707879"/>
            <a:chOff x="0" y="0"/>
            <a:chExt cx="6350000" cy="63398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6FADE86-D5DE-5BC5-0BF2-B3597A34CE47}"/>
              </a:ext>
            </a:extLst>
          </p:cNvPr>
          <p:cNvSpPr txBox="1"/>
          <p:nvPr/>
        </p:nvSpPr>
        <p:spPr>
          <a:xfrm>
            <a:off x="762000" y="2360941"/>
            <a:ext cx="8077200" cy="6944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3600" b="1" u="sng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Meeting Structure and Efficiency</a:t>
            </a:r>
            <a:endParaRPr lang="en-US" sz="3600" u="sng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buFont typeface="Aptos" panose="020B0004020202020204" pitchFamily="34" charset="0"/>
              <a:buChar char="-"/>
            </a:pPr>
            <a:r>
              <a:rPr lang="en-US" sz="36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Prepare thoroughly before meetings</a:t>
            </a:r>
            <a:endParaRPr lang="en-US" sz="36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buFont typeface="Aptos" panose="020B0004020202020204" pitchFamily="34" charset="0"/>
              <a:buChar char="-"/>
            </a:pPr>
            <a:r>
              <a:rPr lang="en-US" sz="36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Follow a clear agenda</a:t>
            </a:r>
            <a:endParaRPr lang="en-US" sz="36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Aptos" panose="020B0004020202020204" pitchFamily="34" charset="0"/>
              <a:buChar char="-"/>
            </a:pPr>
            <a:r>
              <a:rPr lang="en-US" sz="36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Maintain productive meeting dynamics</a:t>
            </a:r>
            <a:endParaRPr lang="en-US" sz="36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endParaRPr lang="en-US" sz="3600" b="1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3600" b="1" u="sng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Public Engagement and Transparency</a:t>
            </a:r>
            <a:endParaRPr lang="en-US" sz="3600" u="sng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buFont typeface="Aptos" panose="020B0004020202020204" pitchFamily="34" charset="0"/>
              <a:buChar char="-"/>
            </a:pPr>
            <a:r>
              <a:rPr lang="en-US" sz="36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Welcome public input thoughtfully</a:t>
            </a:r>
            <a:endParaRPr lang="en-US" sz="36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Aptos" panose="020B0004020202020204" pitchFamily="34" charset="0"/>
              <a:buChar char="-"/>
            </a:pPr>
            <a:r>
              <a:rPr lang="en-US" sz="36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Conduct business in public view</a:t>
            </a:r>
            <a:endParaRPr lang="en-US" sz="36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endParaRPr lang="en-US" sz="36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2E62C7-FDEA-C126-CB4E-700A926188E6}"/>
              </a:ext>
            </a:extLst>
          </p:cNvPr>
          <p:cNvSpPr txBox="1"/>
          <p:nvPr/>
        </p:nvSpPr>
        <p:spPr>
          <a:xfrm>
            <a:off x="9753600" y="2360941"/>
            <a:ext cx="7848600" cy="6203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3600" b="1" u="sng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Decision-Making Best Practices</a:t>
            </a:r>
            <a:endParaRPr lang="en-US" sz="3600" u="sng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buFont typeface="Aptos" panose="020B0004020202020204" pitchFamily="34" charset="0"/>
              <a:buChar char="-"/>
            </a:pPr>
            <a:r>
              <a:rPr lang="en-US" sz="36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Ask the right questions</a:t>
            </a:r>
            <a:endParaRPr lang="en-US" sz="36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buFont typeface="Aptos" panose="020B0004020202020204" pitchFamily="34" charset="0"/>
              <a:buChar char="-"/>
            </a:pPr>
            <a:r>
              <a:rPr lang="en-US" sz="36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Balance deliberation with action</a:t>
            </a:r>
            <a:endParaRPr lang="en-US" sz="36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Aptos" panose="020B0004020202020204" pitchFamily="34" charset="0"/>
              <a:buChar char="-"/>
            </a:pPr>
            <a:r>
              <a:rPr lang="en-US" sz="36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Think strategically, act responsibly</a:t>
            </a:r>
            <a:endParaRPr lang="en-US" sz="36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endParaRPr lang="en-US" sz="3600" b="1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3600" b="1" u="sng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Board Culture and Conduct</a:t>
            </a:r>
            <a:endParaRPr lang="en-US" sz="3600" u="sng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buFont typeface="Aptos" panose="020B0004020202020204" pitchFamily="34" charset="0"/>
              <a:buChar char="-"/>
            </a:pPr>
            <a:r>
              <a:rPr lang="en-US" sz="36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Model the behavior you expect</a:t>
            </a:r>
            <a:endParaRPr lang="en-US" sz="36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buFont typeface="Aptos" panose="020B0004020202020204" pitchFamily="34" charset="0"/>
              <a:buChar char="-"/>
            </a:pPr>
            <a:r>
              <a:rPr lang="en-US" sz="36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Support the board president/chair</a:t>
            </a:r>
            <a:endParaRPr lang="en-US" sz="36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Aptos" panose="020B0004020202020204" pitchFamily="34" charset="0"/>
              <a:buChar char="-"/>
            </a:pPr>
            <a:r>
              <a:rPr lang="en-US" sz="36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Invest in continuous improvement</a:t>
            </a:r>
            <a:endParaRPr lang="en-US" sz="3600" dirty="0"/>
          </a:p>
        </p:txBody>
      </p:sp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5575782" y="0"/>
            <a:ext cx="2712218" cy="2707879"/>
            <a:chOff x="0" y="0"/>
            <a:chExt cx="6350000" cy="6339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028700" y="1019175"/>
            <a:ext cx="14058900" cy="11525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Red Flags to Avoid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BF3AAF-E5C8-58FE-963F-6E4B4D961725}"/>
              </a:ext>
            </a:extLst>
          </p:cNvPr>
          <p:cNvSpPr txBox="1"/>
          <p:nvPr/>
        </p:nvSpPr>
        <p:spPr>
          <a:xfrm>
            <a:off x="609600" y="2707880"/>
            <a:ext cx="16383000" cy="5628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>
              <a:lnSpc>
                <a:spcPct val="115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4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Micromanaging college operations or staff</a:t>
            </a:r>
          </a:p>
          <a:p>
            <a:pPr marL="571500" marR="0" lvl="0" indent="-571500">
              <a:lnSpc>
                <a:spcPct val="115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4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Making decisions without adequate information or stakeholder input</a:t>
            </a:r>
          </a:p>
          <a:p>
            <a:pPr marL="571500" marR="0" lvl="0" indent="-571500">
              <a:lnSpc>
                <a:spcPct val="115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4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Discussing board business outside of public meetings (serial meetings)</a:t>
            </a:r>
          </a:p>
          <a:p>
            <a:pPr marL="571500" marR="0" lvl="0" indent="-571500">
              <a:lnSpc>
                <a:spcPct val="115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4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Allowing a few voices to dominate while others remain silent</a:t>
            </a:r>
          </a:p>
          <a:p>
            <a:pPr marL="571500" marR="0" lvl="0" indent="-571500">
              <a:lnSpc>
                <a:spcPct val="115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4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Losing sight of student success as the primary mission</a:t>
            </a:r>
          </a:p>
          <a:p>
            <a:pPr marL="571500" marR="0" lvl="0" indent="-571500">
              <a:lnSpc>
                <a:spcPct val="115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4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Using board position for personal gain or to advance individual agendas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4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ight Bulb_250x250_16.wmv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10515602" y="7715253"/>
            <a:ext cx="2734952" cy="2571750"/>
          </a:xfrm>
          <a:prstGeom prst="rect">
            <a:avLst/>
          </a:prstGeom>
        </p:spPr>
      </p:pic>
      <p:pic>
        <p:nvPicPr>
          <p:cNvPr id="4" name="Light Bulb_250x250_17.wmv">
            <a:hlinkClick r:id="" action="ppaction://media"/>
          </p:cNvPr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5029200" y="7715253"/>
            <a:ext cx="2743200" cy="2571750"/>
          </a:xfrm>
          <a:prstGeom prst="rect">
            <a:avLst/>
          </a:prstGeom>
        </p:spPr>
      </p:pic>
      <p:pic>
        <p:nvPicPr>
          <p:cNvPr id="6" name="Light Bulb_250x250_19.wmv">
            <a:hlinkClick r:id="" action="ppaction://media"/>
          </p:cNvPr>
          <p:cNvPicPr>
            <a:picLocks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7772400" y="5143501"/>
            <a:ext cx="2743200" cy="2571752"/>
          </a:xfrm>
          <a:prstGeom prst="rect">
            <a:avLst/>
          </a:prstGeom>
        </p:spPr>
      </p:pic>
      <p:pic>
        <p:nvPicPr>
          <p:cNvPr id="2" name="Light Bulb_250x250_15.wmv">
            <a:hlinkClick r:id="" action="ppaction://media"/>
          </p:cNvPr>
          <p:cNvPicPr>
            <a:picLocks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2286002" y="0"/>
            <a:ext cx="2734952" cy="2571750"/>
          </a:xfrm>
          <a:prstGeom prst="rect">
            <a:avLst/>
          </a:prstGeom>
        </p:spPr>
      </p:pic>
      <p:pic>
        <p:nvPicPr>
          <p:cNvPr id="5" name="Light Bulb_250x250_18.wmv">
            <a:hlinkClick r:id="" action="ppaction://media"/>
          </p:cNvPr>
          <p:cNvPicPr>
            <a:picLocks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5029200" y="0"/>
            <a:ext cx="2743200" cy="2571750"/>
          </a:xfrm>
          <a:prstGeom prst="rect">
            <a:avLst/>
          </a:prstGeom>
        </p:spPr>
      </p:pic>
      <p:pic>
        <p:nvPicPr>
          <p:cNvPr id="7" name="Light Bulb_250x250_20.wmv">
            <a:hlinkClick r:id="" action="ppaction://media"/>
          </p:cNvPr>
          <p:cNvPicPr>
            <a:picLocks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0515600" y="2"/>
            <a:ext cx="5486400" cy="514349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286000" y="2571750"/>
            <a:ext cx="8229600" cy="257175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200" b="1" spc="75" dirty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  <a:cs typeface="Vani" pitchFamily="34" charset="0"/>
              </a:rPr>
              <a:t>Questions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286000" y="0"/>
            <a:ext cx="2743200" cy="257175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40" name="Rectangle 39"/>
          <p:cNvSpPr/>
          <p:nvPr/>
        </p:nvSpPr>
        <p:spPr>
          <a:xfrm>
            <a:off x="5029200" y="0"/>
            <a:ext cx="2743200" cy="257175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41" name="Rectangle 40"/>
          <p:cNvSpPr/>
          <p:nvPr/>
        </p:nvSpPr>
        <p:spPr>
          <a:xfrm>
            <a:off x="7772400" y="0"/>
            <a:ext cx="2743200" cy="257175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42" name="Rectangle 41"/>
          <p:cNvSpPr/>
          <p:nvPr/>
        </p:nvSpPr>
        <p:spPr>
          <a:xfrm>
            <a:off x="10515600" y="0"/>
            <a:ext cx="2743200" cy="257175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43" name="Rectangle 42"/>
          <p:cNvSpPr/>
          <p:nvPr/>
        </p:nvSpPr>
        <p:spPr>
          <a:xfrm>
            <a:off x="13258800" y="0"/>
            <a:ext cx="2743200" cy="257175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44" name="Rectangle 43"/>
          <p:cNvSpPr/>
          <p:nvPr/>
        </p:nvSpPr>
        <p:spPr>
          <a:xfrm>
            <a:off x="10515600" y="2571750"/>
            <a:ext cx="2743200" cy="257175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45" name="Rectangle 44"/>
          <p:cNvSpPr/>
          <p:nvPr/>
        </p:nvSpPr>
        <p:spPr>
          <a:xfrm>
            <a:off x="13258800" y="2571750"/>
            <a:ext cx="2743200" cy="257175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46" name="Rectangle 45"/>
          <p:cNvSpPr/>
          <p:nvPr/>
        </p:nvSpPr>
        <p:spPr>
          <a:xfrm>
            <a:off x="2286000" y="5143500"/>
            <a:ext cx="2743200" cy="257175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47" name="Rectangle 46"/>
          <p:cNvSpPr/>
          <p:nvPr/>
        </p:nvSpPr>
        <p:spPr>
          <a:xfrm>
            <a:off x="5029200" y="5143500"/>
            <a:ext cx="2743200" cy="257175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48" name="Rectangle 47"/>
          <p:cNvSpPr/>
          <p:nvPr/>
        </p:nvSpPr>
        <p:spPr>
          <a:xfrm>
            <a:off x="7772400" y="5143500"/>
            <a:ext cx="2743200" cy="257175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49" name="Rectangle 48"/>
          <p:cNvSpPr/>
          <p:nvPr/>
        </p:nvSpPr>
        <p:spPr>
          <a:xfrm>
            <a:off x="10515600" y="5143500"/>
            <a:ext cx="2743200" cy="257175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0" name="Rectangle 49"/>
          <p:cNvSpPr/>
          <p:nvPr/>
        </p:nvSpPr>
        <p:spPr>
          <a:xfrm>
            <a:off x="13258800" y="5143500"/>
            <a:ext cx="2743200" cy="257175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1" name="Rectangle 50"/>
          <p:cNvSpPr/>
          <p:nvPr/>
        </p:nvSpPr>
        <p:spPr>
          <a:xfrm>
            <a:off x="2286000" y="7715250"/>
            <a:ext cx="2743200" cy="257175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2" name="Rectangle 51"/>
          <p:cNvSpPr/>
          <p:nvPr/>
        </p:nvSpPr>
        <p:spPr>
          <a:xfrm>
            <a:off x="5029200" y="7715250"/>
            <a:ext cx="2743200" cy="257175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3" name="Rectangle 52"/>
          <p:cNvSpPr/>
          <p:nvPr/>
        </p:nvSpPr>
        <p:spPr>
          <a:xfrm>
            <a:off x="7772400" y="7715250"/>
            <a:ext cx="2743200" cy="257175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4" name="Rectangle 53"/>
          <p:cNvSpPr/>
          <p:nvPr/>
        </p:nvSpPr>
        <p:spPr>
          <a:xfrm>
            <a:off x="10515600" y="7715250"/>
            <a:ext cx="2743200" cy="257175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5" name="Rectangle 54"/>
          <p:cNvSpPr/>
          <p:nvPr/>
        </p:nvSpPr>
        <p:spPr>
          <a:xfrm>
            <a:off x="13258800" y="7715250"/>
            <a:ext cx="2743200" cy="257175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163734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8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8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8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8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8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24189</TotalTime>
  <Words>523</Words>
  <Application>Microsoft Office PowerPoint</Application>
  <PresentationFormat>Custom</PresentationFormat>
  <Paragraphs>84</Paragraphs>
  <Slides>4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Open Sans Bold</vt:lpstr>
      <vt:lpstr>Open Sans</vt:lpstr>
      <vt:lpstr>Calibri</vt:lpstr>
      <vt:lpstr>Aptos</vt:lpstr>
      <vt:lpstr>Book Antiqua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NWCCU Template</dc:title>
  <dc:creator>Selena Grace</dc:creator>
  <cp:lastModifiedBy>Selena Grace</cp:lastModifiedBy>
  <cp:revision>47</cp:revision>
  <cp:lastPrinted>2025-09-05T14:56:11Z</cp:lastPrinted>
  <dcterms:created xsi:type="dcterms:W3CDTF">2006-08-16T00:00:00Z</dcterms:created>
  <dcterms:modified xsi:type="dcterms:W3CDTF">2025-12-05T16:50:37Z</dcterms:modified>
  <dc:identifier>DAFToHJkDUc</dc:identifier>
</cp:coreProperties>
</file>