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2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4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Community colleges</c:v>
                </c:pt>
              </c:strCache>
            </c:strRef>
          </c:tx>
          <c:spPr>
            <a:solidFill>
              <a:srgbClr val="17774E"/>
            </a:solidFill>
            <a:ln w="12600">
              <a:solidFill>
                <a:srgbClr val="17774E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2010</c:v>
                </c:pt>
                <c:pt idx="1">
                  <c:v>3090</c:v>
                </c:pt>
                <c:pt idx="2">
                  <c:v>2917</c:v>
                </c:pt>
                <c:pt idx="3">
                  <c:v>3071</c:v>
                </c:pt>
                <c:pt idx="4">
                  <c:v>2867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11-412B-91FC-EB1B2419D1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Public universities</c:v>
                </c:pt>
              </c:strCache>
            </c:strRef>
          </c:tx>
          <c:spPr>
            <a:solidFill>
              <a:srgbClr val="235B87"/>
            </a:solidFill>
            <a:ln w="12600">
              <a:solidFill>
                <a:srgbClr val="235B87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3675</c:v>
                </c:pt>
                <c:pt idx="1">
                  <c:v>4652</c:v>
                </c:pt>
                <c:pt idx="2">
                  <c:v>4567</c:v>
                </c:pt>
                <c:pt idx="3">
                  <c:v>4136</c:v>
                </c:pt>
                <c:pt idx="4">
                  <c:v>4279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11-412B-91FC-EB1B2419D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425274"/>
        <c:axId val="20025599"/>
      </c:barChart>
      <c:catAx>
        <c:axId val="39425274"/>
        <c:scaling>
          <c:orientation val="minMax"/>
        </c:scaling>
        <c:delete val="0"/>
        <c:axPos val="b"/>
        <c:majorGridlines>
          <c:spPr>
            <a:ln w="9360">
              <a:solidFill>
                <a:srgbClr val="D7DEE2"/>
              </a:solidFill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sz="13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r>
                  <a:rPr lang="en-US" sz="1400" b="1" u="none" strike="noStrike">
                    <a:solidFill>
                      <a:srgbClr val="000000"/>
                    </a:solidFill>
                    <a:uFillTx/>
                    <a:latin typeface="Aptos"/>
                  </a:rPr>
                  <a:t>Appropriations per headcount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\$0,000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850" b="0" u="none" strike="noStrike">
                <a:solidFill>
                  <a:srgbClr val="000000"/>
                </a:solidFill>
                <a:uFillTx/>
                <a:latin typeface="Aptos"/>
              </a:defRPr>
            </a:pPr>
            <a:endParaRPr lang="en-US"/>
          </a:p>
        </c:txPr>
        <c:crossAx val="20025599"/>
        <c:crosses val="autoZero"/>
        <c:auto val="1"/>
        <c:lblAlgn val="ctr"/>
        <c:lblOffset val="100"/>
        <c:noMultiLvlLbl val="0"/>
      </c:catAx>
      <c:valAx>
        <c:axId val="20025599"/>
        <c:scaling>
          <c:orientation val="minMax"/>
          <c:max val="5500"/>
          <c:min val="0"/>
        </c:scaling>
        <c:delete val="0"/>
        <c:axPos val="l"/>
        <c:majorGridlines>
          <c:spPr>
            <a:ln w="9360">
              <a:solidFill>
                <a:srgbClr val="D7DEE2"/>
              </a:solidFill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sz="13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r>
                  <a:rPr lang="en-US" sz="1400" b="1" u="none" strike="noStrike">
                    <a:solidFill>
                      <a:srgbClr val="000000"/>
                    </a:solidFill>
                    <a:uFillTx/>
                    <a:latin typeface="Aptos"/>
                  </a:rPr>
                  <a:t>Appropriations per headcount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\$0,000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850" b="0" u="none" strike="noStrike">
                <a:solidFill>
                  <a:srgbClr val="000000"/>
                </a:solidFill>
                <a:uFillTx/>
                <a:latin typeface="Aptos"/>
              </a:defRPr>
            </a:pPr>
            <a:endParaRPr lang="en-US"/>
          </a:p>
        </c:txPr>
        <c:crossAx val="39425274"/>
        <c:crosses val="autoZero"/>
        <c:crossBetween val="between"/>
      </c:valAx>
      <c:spPr>
        <a:noFill/>
        <a:ln w="0">
          <a:noFill/>
        </a:ln>
      </c:spPr>
    </c:plotArea>
    <c:legend>
      <c:legendPos val="t"/>
      <c:overlay val="0"/>
      <c:spPr>
        <a:noFill/>
        <a:ln w="0">
          <a:noFill/>
        </a:ln>
      </c:spPr>
      <c:txPr>
        <a:bodyPr/>
        <a:lstStyle/>
        <a:p>
          <a:pPr>
            <a:defRPr sz="900" b="0" u="none" strike="noStrike">
              <a:solidFill>
                <a:srgbClr val="000000"/>
              </a:solidFill>
              <a:uFillTx/>
              <a:latin typeface="Aptos"/>
            </a:defRPr>
          </a:pPr>
          <a:endParaRPr lang="en-US"/>
        </a:p>
      </c:txPr>
    </c:legend>
    <c:plotVisOnly val="1"/>
    <c:dispBlanksAs val="gap"/>
    <c:showDLblsOverMax val="1"/>
  </c:chart>
  <c:spPr>
    <a:noFill/>
    <a:ln w="0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Community colleges</c:v>
                </c:pt>
              </c:strCache>
            </c:strRef>
          </c:tx>
          <c:spPr>
            <a:solidFill>
              <a:srgbClr val="17774E"/>
            </a:solidFill>
            <a:ln w="12600">
              <a:solidFill>
                <a:srgbClr val="17774E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8648</c:v>
                </c:pt>
                <c:pt idx="1">
                  <c:v>12386</c:v>
                </c:pt>
                <c:pt idx="2">
                  <c:v>12290</c:v>
                </c:pt>
                <c:pt idx="3">
                  <c:v>12666</c:v>
                </c:pt>
                <c:pt idx="4">
                  <c:v>11591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3-4193-B12A-A82DAD480F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Public universities</c:v>
                </c:pt>
              </c:strCache>
            </c:strRef>
          </c:tx>
          <c:spPr>
            <a:solidFill>
              <a:srgbClr val="235B87"/>
            </a:solidFill>
            <a:ln w="12600">
              <a:solidFill>
                <a:srgbClr val="235B87"/>
              </a:solidFill>
              <a:round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8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5565</c:v>
                </c:pt>
                <c:pt idx="1">
                  <c:v>7121</c:v>
                </c:pt>
                <c:pt idx="2">
                  <c:v>6955</c:v>
                </c:pt>
                <c:pt idx="3">
                  <c:v>6424</c:v>
                </c:pt>
                <c:pt idx="4">
                  <c:v>6531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D3-4193-B12A-A82DAD480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774848"/>
        <c:axId val="19039756"/>
      </c:barChart>
      <c:catAx>
        <c:axId val="48774848"/>
        <c:scaling>
          <c:orientation val="minMax"/>
        </c:scaling>
        <c:delete val="0"/>
        <c:axPos val="b"/>
        <c:majorGridlines>
          <c:spPr>
            <a:ln w="9360">
              <a:solidFill>
                <a:srgbClr val="D7DEE2"/>
              </a:solidFill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sz="13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r>
                  <a:rPr lang="en-US" sz="850" b="1" u="none" strike="noStrike">
                    <a:solidFill>
                      <a:srgbClr val="000000"/>
                    </a:solidFill>
                    <a:uFillTx/>
                    <a:latin typeface="Aptos"/>
                  </a:rPr>
                  <a:t>Appropriations per FTE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\$0,000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850" b="0" u="none" strike="noStrike">
                <a:solidFill>
                  <a:srgbClr val="000000"/>
                </a:solidFill>
                <a:uFillTx/>
                <a:latin typeface="Aptos"/>
              </a:defRPr>
            </a:pPr>
            <a:endParaRPr lang="en-US"/>
          </a:p>
        </c:txPr>
        <c:crossAx val="19039756"/>
        <c:crosses val="autoZero"/>
        <c:auto val="1"/>
        <c:lblAlgn val="ctr"/>
        <c:lblOffset val="100"/>
        <c:noMultiLvlLbl val="0"/>
      </c:catAx>
      <c:valAx>
        <c:axId val="19039756"/>
        <c:scaling>
          <c:orientation val="minMax"/>
          <c:max val="14000"/>
          <c:min val="0"/>
        </c:scaling>
        <c:delete val="0"/>
        <c:axPos val="l"/>
        <c:majorGridlines>
          <c:spPr>
            <a:ln w="9360">
              <a:solidFill>
                <a:srgbClr val="D7DEE2"/>
              </a:solidFill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sz="13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r>
                  <a:rPr lang="en-US" sz="850" b="1" u="none" strike="noStrike">
                    <a:solidFill>
                      <a:srgbClr val="000000"/>
                    </a:solidFill>
                    <a:uFillTx/>
                    <a:latin typeface="Aptos"/>
                  </a:rPr>
                  <a:t>Appropriations per FTE</a:t>
                </a:r>
              </a:p>
            </c:rich>
          </c:tx>
          <c:overlay val="0"/>
          <c:spPr>
            <a:noFill/>
            <a:ln w="0">
              <a:noFill/>
            </a:ln>
          </c:spPr>
        </c:title>
        <c:numFmt formatCode="\$0,000" sourceLinked="0"/>
        <c:majorTickMark val="out"/>
        <c:minorTickMark val="none"/>
        <c:tickLblPos val="nextTo"/>
        <c:spPr>
          <a:ln w="9360">
            <a:solidFill>
              <a:srgbClr val="878787"/>
            </a:solidFill>
            <a:round/>
          </a:ln>
        </c:spPr>
        <c:txPr>
          <a:bodyPr/>
          <a:lstStyle/>
          <a:p>
            <a:pPr>
              <a:defRPr sz="850" b="0" u="none" strike="noStrike">
                <a:solidFill>
                  <a:srgbClr val="000000"/>
                </a:solidFill>
                <a:uFillTx/>
                <a:latin typeface="Aptos"/>
              </a:defRPr>
            </a:pPr>
            <a:endParaRPr lang="en-US"/>
          </a:p>
        </c:txPr>
        <c:crossAx val="48774848"/>
        <c:crosses val="autoZero"/>
        <c:crossBetween val="between"/>
      </c:valAx>
      <c:spPr>
        <a:noFill/>
        <a:ln w="0">
          <a:noFill/>
        </a:ln>
      </c:spPr>
    </c:plotArea>
    <c:legend>
      <c:legendPos val="t"/>
      <c:overlay val="0"/>
      <c:spPr>
        <a:noFill/>
        <a:ln w="0">
          <a:noFill/>
        </a:ln>
      </c:spPr>
      <c:txPr>
        <a:bodyPr/>
        <a:lstStyle/>
        <a:p>
          <a:pPr>
            <a:defRPr sz="900" b="0" u="none" strike="noStrike">
              <a:solidFill>
                <a:srgbClr val="000000"/>
              </a:solidFill>
              <a:uFillTx/>
              <a:latin typeface="Aptos"/>
            </a:defRPr>
          </a:pPr>
          <a:endParaRPr lang="en-US"/>
        </a:p>
      </c:txPr>
    </c:legend>
    <c:plotVisOnly val="1"/>
    <c:dispBlanksAs val="gap"/>
    <c:showDLblsOverMax val="1"/>
  </c:chart>
  <c:spPr>
    <a:noFill/>
    <a:ln w="0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Community colleges</c:v>
          </c:tx>
          <c:spPr>
            <a:ln w="28440">
              <a:solidFill>
                <a:srgbClr val="17774E"/>
              </a:solidFill>
              <a:round/>
            </a:ln>
          </c:spPr>
          <c:marker>
            <c:symbol val="circle"/>
            <c:size val="6"/>
            <c:spPr>
              <a:solidFill>
                <a:srgbClr val="17774E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'Chart Data'!$A$2:$A$6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xVal>
          <c:yVal>
            <c:numRef>
              <c:f>'Chart Data'!$B$2:$B$6</c:f>
              <c:numCache>
                <c:formatCode>\$#,##0</c:formatCode>
                <c:ptCount val="5"/>
                <c:pt idx="0">
                  <c:v>2010</c:v>
                </c:pt>
                <c:pt idx="1">
                  <c:v>3090</c:v>
                </c:pt>
                <c:pt idx="2">
                  <c:v>2917</c:v>
                </c:pt>
                <c:pt idx="3">
                  <c:v>3071</c:v>
                </c:pt>
                <c:pt idx="4">
                  <c:v>2867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5B8-476E-A770-8CFC82029EEC}"/>
            </c:ext>
          </c:extLst>
        </c:ser>
        <c:ser>
          <c:idx val="1"/>
          <c:order val="1"/>
          <c:tx>
            <c:v>Public universities</c:v>
          </c:tx>
          <c:spPr>
            <a:ln w="28440">
              <a:solidFill>
                <a:srgbClr val="235B87"/>
              </a:solidFill>
              <a:round/>
            </a:ln>
          </c:spPr>
          <c:marker>
            <c:symbol val="circle"/>
            <c:size val="6"/>
            <c:spPr>
              <a:solidFill>
                <a:srgbClr val="235B87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'Chart Data'!$C$2:$C$6</c:f>
              <c:numCache>
                <c:formatCode>General</c:formatCod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xVal>
          <c:yVal>
            <c:numRef>
              <c:f>'Chart Data'!$D$2:$D$6</c:f>
              <c:numCache>
                <c:formatCode>\$#,##0</c:formatCode>
                <c:ptCount val="5"/>
                <c:pt idx="0">
                  <c:v>3675</c:v>
                </c:pt>
                <c:pt idx="1">
                  <c:v>4652</c:v>
                </c:pt>
                <c:pt idx="2">
                  <c:v>4567</c:v>
                </c:pt>
                <c:pt idx="3">
                  <c:v>4136</c:v>
                </c:pt>
                <c:pt idx="4">
                  <c:v>4279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5B8-476E-A770-8CFC82029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6205"/>
        <c:axId val="97127274"/>
      </c:scatterChart>
      <c:valAx>
        <c:axId val="436205"/>
        <c:scaling>
          <c:orientation val="minMax"/>
          <c:max val="2025"/>
          <c:min val="2019"/>
        </c:scaling>
        <c:delete val="0"/>
        <c:axPos val="b"/>
        <c:numFmt formatCode="0" sourceLinked="0"/>
        <c:majorTickMark val="none"/>
        <c:minorTickMark val="none"/>
        <c:tickLblPos val="nextTo"/>
        <c:spPr>
          <a:ln w="9360">
            <a:solidFill>
              <a:srgbClr val="CFD8DD"/>
            </a:solidFill>
            <a:round/>
          </a:ln>
        </c:spPr>
        <c:txPr>
          <a:bodyPr/>
          <a:lstStyle/>
          <a:p>
            <a:pPr>
              <a:defRPr sz="1125" b="0" u="none" strike="noStrike">
                <a:solidFill>
                  <a:srgbClr val="66737A"/>
                </a:solidFill>
                <a:uFillTx/>
                <a:latin typeface="Aptos"/>
                <a:ea typeface="Aptos"/>
              </a:defRPr>
            </a:pPr>
            <a:endParaRPr lang="en-US"/>
          </a:p>
        </c:txPr>
        <c:crossAx val="97127274"/>
        <c:crosses val="autoZero"/>
        <c:crossBetween val="midCat"/>
        <c:majorUnit val="1"/>
      </c:valAx>
      <c:valAx>
        <c:axId val="97127274"/>
        <c:scaling>
          <c:orientation val="minMax"/>
          <c:max val="5000"/>
          <c:min val="0"/>
        </c:scaling>
        <c:delete val="0"/>
        <c:axPos val="l"/>
        <c:majorGridlines>
          <c:spPr>
            <a:ln w="9360">
              <a:solidFill>
                <a:srgbClr val="E0E7EA"/>
              </a:solidFill>
              <a:round/>
            </a:ln>
          </c:spPr>
        </c:majorGridlines>
        <c:numFmt formatCode="\$#,##0" sourceLinked="0"/>
        <c:majorTickMark val="none"/>
        <c:minorTickMark val="none"/>
        <c:tickLblPos val="nextTo"/>
        <c:spPr>
          <a:ln w="9360">
            <a:solidFill>
              <a:srgbClr val="D4D4D4"/>
            </a:solidFill>
            <a:round/>
          </a:ln>
        </c:spPr>
        <c:txPr>
          <a:bodyPr/>
          <a:lstStyle/>
          <a:p>
            <a:pPr>
              <a:defRPr sz="1125" b="0" u="none" strike="noStrike">
                <a:solidFill>
                  <a:srgbClr val="66737A"/>
                </a:solidFill>
                <a:uFillTx/>
                <a:latin typeface="Aptos"/>
                <a:ea typeface="Aptos"/>
              </a:defRPr>
            </a:pPr>
            <a:endParaRPr lang="en-US"/>
          </a:p>
        </c:txPr>
        <c:crossAx val="436205"/>
        <c:crosses val="autoZero"/>
        <c:crossBetween val="midCat"/>
        <c:majorUnit val="1000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v>Community colleges</c:v>
          </c:tx>
          <c:spPr>
            <a:ln w="28440">
              <a:solidFill>
                <a:srgbClr val="17774E"/>
              </a:solidFill>
              <a:round/>
            </a:ln>
          </c:spPr>
          <c:marker>
            <c:symbol val="circle"/>
            <c:size val="6"/>
            <c:spPr>
              <a:solidFill>
                <a:srgbClr val="17774E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'Chart Data'!$A$2:$A$6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xVal>
          <c:yVal>
            <c:numRef>
              <c:f>'Chart Data'!$B$2:$B$6</c:f>
              <c:numCache>
                <c:formatCode>\$#,##0</c:formatCode>
                <c:ptCount val="5"/>
                <c:pt idx="0">
                  <c:v>8648</c:v>
                </c:pt>
                <c:pt idx="1">
                  <c:v>12386</c:v>
                </c:pt>
                <c:pt idx="2">
                  <c:v>12290</c:v>
                </c:pt>
                <c:pt idx="3">
                  <c:v>12666</c:v>
                </c:pt>
                <c:pt idx="4">
                  <c:v>11591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8A7-4F50-AB1A-C91DC931BC04}"/>
            </c:ext>
          </c:extLst>
        </c:ser>
        <c:ser>
          <c:idx val="1"/>
          <c:order val="1"/>
          <c:tx>
            <c:v>Public universities</c:v>
          </c:tx>
          <c:spPr>
            <a:ln w="28440">
              <a:solidFill>
                <a:srgbClr val="235B87"/>
              </a:solidFill>
              <a:round/>
            </a:ln>
          </c:spPr>
          <c:marker>
            <c:symbol val="circle"/>
            <c:size val="6"/>
            <c:spPr>
              <a:solidFill>
                <a:srgbClr val="235B87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0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1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'Chart Data'!$C$2:$C$6</c:f>
              <c:numCache>
                <c:formatCode>General</c:formatCode>
                <c:ptCount val="5"/>
                <c:pt idx="0">
                  <c:v>2019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xVal>
          <c:yVal>
            <c:numRef>
              <c:f>'Chart Data'!$D$2:$D$6</c:f>
              <c:numCache>
                <c:formatCode>\$#,##0</c:formatCode>
                <c:ptCount val="5"/>
                <c:pt idx="0">
                  <c:v>5565</c:v>
                </c:pt>
                <c:pt idx="1">
                  <c:v>7121</c:v>
                </c:pt>
                <c:pt idx="2">
                  <c:v>6955</c:v>
                </c:pt>
                <c:pt idx="3">
                  <c:v>6424</c:v>
                </c:pt>
                <c:pt idx="4">
                  <c:v>6531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8A7-4F50-AB1A-C91DC931BC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096607"/>
        <c:axId val="24522713"/>
      </c:scatterChart>
      <c:valAx>
        <c:axId val="97096607"/>
        <c:scaling>
          <c:orientation val="minMax"/>
          <c:max val="2025"/>
          <c:min val="2019"/>
        </c:scaling>
        <c:delete val="0"/>
        <c:axPos val="b"/>
        <c:numFmt formatCode="0" sourceLinked="0"/>
        <c:majorTickMark val="none"/>
        <c:minorTickMark val="none"/>
        <c:tickLblPos val="nextTo"/>
        <c:spPr>
          <a:ln w="9360">
            <a:solidFill>
              <a:srgbClr val="CFD8DD"/>
            </a:solidFill>
            <a:round/>
          </a:ln>
        </c:spPr>
        <c:txPr>
          <a:bodyPr/>
          <a:lstStyle/>
          <a:p>
            <a:pPr>
              <a:defRPr sz="1125" b="0" u="none" strike="noStrike">
                <a:solidFill>
                  <a:srgbClr val="66737A"/>
                </a:solidFill>
                <a:uFillTx/>
                <a:latin typeface="Aptos"/>
                <a:ea typeface="Aptos"/>
              </a:defRPr>
            </a:pPr>
            <a:endParaRPr lang="en-US"/>
          </a:p>
        </c:txPr>
        <c:crossAx val="24522713"/>
        <c:crosses val="autoZero"/>
        <c:crossBetween val="midCat"/>
        <c:majorUnit val="1"/>
      </c:valAx>
      <c:valAx>
        <c:axId val="24522713"/>
        <c:scaling>
          <c:orientation val="minMax"/>
          <c:max val="14000"/>
          <c:min val="0"/>
        </c:scaling>
        <c:delete val="0"/>
        <c:axPos val="l"/>
        <c:majorGridlines>
          <c:spPr>
            <a:ln w="9360">
              <a:solidFill>
                <a:srgbClr val="E0E7EA"/>
              </a:solidFill>
              <a:round/>
            </a:ln>
          </c:spPr>
        </c:majorGridlines>
        <c:numFmt formatCode="\$#,##0" sourceLinked="0"/>
        <c:majorTickMark val="none"/>
        <c:minorTickMark val="none"/>
        <c:tickLblPos val="nextTo"/>
        <c:spPr>
          <a:ln w="9360">
            <a:solidFill>
              <a:srgbClr val="D4D4D4"/>
            </a:solidFill>
            <a:round/>
          </a:ln>
        </c:spPr>
        <c:txPr>
          <a:bodyPr/>
          <a:lstStyle/>
          <a:p>
            <a:pPr>
              <a:defRPr sz="1125" b="0" u="none" strike="noStrike">
                <a:solidFill>
                  <a:srgbClr val="66737A"/>
                </a:solidFill>
                <a:uFillTx/>
                <a:latin typeface="Aptos"/>
                <a:ea typeface="Aptos"/>
              </a:defRPr>
            </a:pPr>
            <a:endParaRPr lang="en-US"/>
          </a:p>
        </c:txPr>
        <c:crossAx val="97096607"/>
        <c:crosses val="autoZero"/>
        <c:crossBetween val="midCat"/>
        <c:majorUnit val="2000"/>
      </c:valAx>
      <c:spPr>
        <a:solidFill>
          <a:srgbClr val="FFFFFF"/>
        </a:solidFill>
        <a:ln w="0">
          <a:noFill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 defTabSz="457200"/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65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F688118-E1E5-4896-A1A9-182EEF8895C3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Why headcount matters for community colleges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Part-time attendance is central to access — and each student still creates base service demand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Headcount shows the people colleges actually serve. FTE shows instructional load. Both matter — but they answer different questions.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PART-TIME STUDENT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 credits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Still needs the college’s core systems, records, communication and support infrastructure.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FULL-TIME STUDENT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16 credits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Uses more instructional capacity but relies on the same foundational college systems and infrastructure.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Different course loads. Same base institutional costs per person.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•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Several part-time students can add up to one FTE, even though each remains an individual student the college must admit, enroll, communicate with and support.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•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 comparison based only on FTE can appropriately show instructional volume, but it does not capture the full student-service workload created by all of the people behind that FTE.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•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Part-time attendance is not an exception at community colleges. It is central to the access mission for working adults, parents, high school students, displaced workers and students in short-term workforce pathways.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Source: OCCA Headcount vs. FTE Talking Points, Aug. 10, 2026. Funding figures intentionally omitted; see updated annual-enrollment slides.</a:t>
            </a:r>
          </a:p>
        </p:txBody>
      </p:sp>
      <p:sp>
        <p:nvSpPr>
          <p:cNvPr id="260" name="PlaceHolder 3"/>
          <p:cNvSpPr>
            <a:spLocks noGrp="1"/>
          </p:cNvSpPr>
          <p:nvPr>
            <p:ph type="sldNum" idx="3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Base costs follow people, not just credits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Instructional costs rise with course load, but many student-facing and institutional costs are incurred per person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ADMISSIONS &amp; REGISTRATION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Application processing, registration systems, identity and eligibility work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FINANCIAL AID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FAFSA support, eligibility review, award processing, compliance, disbursement, and student assistance.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ADVISING &amp; STUDENT SUCCESS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Academic advising, education planning, orientation, early alerts, retention outreach and referrals.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RECORDS &amp; TRANSCRIPTS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Grades, transcript processing, enrollment verification, transfer information and records retention.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TECHNOLOGY &amp; STUDENT SYSTEMS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Student information systems, accounts, authentication, cybersecurity, help desk and learning-platform access.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SERVICES, FACILITIES &amp; COMPLIANCE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Counseling, disability and career services, basic-needs navigation, libraries, safety, facilities, accreditation and reporting.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KEY POINT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 large share of student-facing and institutional infrastructure costs is incurred per person or must be maintained regardless of whether that person takes 4 credits or 16.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Headcount adds the number of people behind the instructional load — the students who require these systems and supports.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Source: OCCA Headcount vs. FTE Talking Points, Aug. 10, 2026. See updated annual-enrollment slides for funding comparisons.</a:t>
            </a:r>
          </a:p>
        </p:txBody>
      </p:sp>
      <p:sp>
        <p:nvSpPr>
          <p:cNvPr id="263" name="PlaceHolder 3"/>
          <p:cNvSpPr>
            <a:spLocks noGrp="1"/>
          </p:cNvSpPr>
          <p:nvPr>
            <p:ph type="sldNum" idx="3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Selected comparison points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Headcount is listed first because it better reflects the number of individual students served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Policy takeaway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FTE shows instructional load. Annual headcount shows how many individual students institutions serve. Using annual enrollment gives a more complete view of the base systems, staffing, and supports required per person.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Method: headcount funding = (SHEF per-FTE appropriations × SHEF sector FTE) ÷ HECC annual headcount. Figures rounded to nearest dollar.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</a:t>
            </a: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</a:t>
            </a:r>
          </a:p>
        </p:txBody>
      </p:sp>
      <p:sp>
        <p:nvSpPr>
          <p:cNvPr id="257" name="PlaceHolder 3"/>
          <p:cNvSpPr>
            <a:spLocks noGrp="1"/>
          </p:cNvSpPr>
          <p:nvPr>
            <p:ph type="sldNum" idx="3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lstStyle/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E70E35B-7AC4-4C04-979F-F2EBA42435D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9824D37-90C5-4C46-9E5E-6B3C64ACA992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441009D-3B37-465D-B4C5-846AC9034428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4155331-6D60-44B9-B7B8-7236ECE1ABD1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7D40623-731F-47A7-A7A4-2E4C1676A98A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5691A50-704A-402C-A993-7ECADC0A0EE6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  <a:def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390914B-5E55-4EB6-B55F-434834DE529B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457200">
              <a:lnSpc>
                <a:spcPct val="100000"/>
              </a:lnSpc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2D18EBE-2CAB-4D6F-8A33-7EA34D5EE71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F92946F-52CF-4562-B073-563B12773E0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 defTabSz="457200">
              <a:buNone/>
              <a:def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ctr" defTabSz="457200"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 defTabSz="457200"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343080" indent="-343080" algn="l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  <a:p>
            <a:pPr marL="743040" lvl="1" indent="-285840" algn="l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</a:p>
          <a:p>
            <a:pPr marL="1143000" lvl="2" indent="-228600" algn="l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</a:p>
          <a:p>
            <a:pPr marL="1600200" lvl="3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</a:p>
          <a:p>
            <a:pPr marL="2057400" lvl="4" indent="-228600" algn="l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BDF5F17-D9FC-4A92-A087-0B7549E5B9A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 with Cap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algn="l" defTabSz="457200">
              <a:spcBef>
                <a:spcPts val="28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457200" lvl="1" algn="l" defTabSz="457200">
              <a:spcBef>
                <a:spcPts val="56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914400" lvl="2" algn="l" defTabSz="457200">
              <a:spcBef>
                <a:spcPts val="47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371600" lvl="3" algn="l" defTabSz="457200">
              <a:spcBef>
                <a:spcPts val="40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1828800" lvl="4" algn="l" defTabSz="457200">
              <a:spcBef>
                <a:spcPts val="40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286000" lvl="5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743200" lvl="6" algn="l" defTabSz="4572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spcBef>
                <a:spcPts val="28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5235A03-0658-49A2-9858-B7DFB956925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1"/>
          <p:cNvSpPr/>
          <p:nvPr/>
        </p:nvSpPr>
        <p:spPr>
          <a:xfrm>
            <a:off x="0" y="0"/>
            <a:ext cx="7406280" cy="5004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" name="Rectangle 2"/>
          <p:cNvSpPr/>
          <p:nvPr/>
        </p:nvSpPr>
        <p:spPr>
          <a:xfrm>
            <a:off x="7406640" y="0"/>
            <a:ext cx="4784760" cy="50040"/>
          </a:xfrm>
          <a:prstGeom prst="rect">
            <a:avLst/>
          </a:prstGeom>
          <a:solidFill>
            <a:srgbClr val="17774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" name="TextBox 3"/>
          <p:cNvSpPr/>
          <p:nvPr/>
        </p:nvSpPr>
        <p:spPr>
          <a:xfrm>
            <a:off x="502920" y="274320"/>
            <a:ext cx="11155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2600" b="1" u="none" strike="noStrike">
                <a:solidFill>
                  <a:srgbClr val="133A4F"/>
                </a:solidFill>
                <a:effectLst/>
                <a:uFillTx/>
                <a:latin typeface="Aptos"/>
              </a:rPr>
              <a:t>2025 Headcount vs. FTE: Why Headcount Matters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Box 4"/>
          <p:cNvSpPr/>
          <p:nvPr/>
        </p:nvSpPr>
        <p:spPr>
          <a:xfrm>
            <a:off x="530280" y="804600"/>
            <a:ext cx="1078956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126E45"/>
                </a:solidFill>
                <a:effectLst/>
                <a:uFillTx/>
                <a:latin typeface="Aptos"/>
              </a:rPr>
              <a:t>Annual HECC enrollment shows how many students are served; FTE shows instructional load.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Box 28"/>
          <p:cNvSpPr/>
          <p:nvPr/>
        </p:nvSpPr>
        <p:spPr>
          <a:xfrm>
            <a:off x="502920" y="6291000"/>
            <a:ext cx="98751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850" b="0" u="none" strike="noStrike">
                <a:solidFill>
                  <a:srgbClr val="647682"/>
                </a:solidFill>
                <a:effectLst/>
                <a:uFillTx/>
                <a:latin typeface="Aptos"/>
              </a:rPr>
              <a:t>Sources: HECC full-academic-year enrollment, AY 2024-25; SHEEO State Higher Education Finance (SHEF), FY2025.</a:t>
            </a:r>
            <a:endParaRPr lang="en-US" sz="8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Rectangle 29"/>
          <p:cNvSpPr/>
          <p:nvPr/>
        </p:nvSpPr>
        <p:spPr>
          <a:xfrm>
            <a:off x="0" y="6602040"/>
            <a:ext cx="12191400" cy="25560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73" name="Picture 30" descr="occa_logo_from_ppt.png"/>
          <p:cNvPicPr/>
          <p:nvPr/>
        </p:nvPicPr>
        <p:blipFill>
          <a:blip r:embed="rId2"/>
          <a:stretch/>
        </p:blipFill>
        <p:spPr>
          <a:xfrm>
            <a:off x="164520" y="6624720"/>
            <a:ext cx="652320" cy="18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TextBox 31"/>
          <p:cNvSpPr/>
          <p:nvPr/>
        </p:nvSpPr>
        <p:spPr>
          <a:xfrm>
            <a:off x="11612880" y="6638400"/>
            <a:ext cx="31968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70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Box 33"/>
          <p:cNvSpPr/>
          <p:nvPr/>
        </p:nvSpPr>
        <p:spPr>
          <a:xfrm>
            <a:off x="704160" y="1227240"/>
            <a:ext cx="65466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33A4F"/>
                </a:solidFill>
                <a:effectLst/>
                <a:uFillTx/>
                <a:latin typeface="Aptos"/>
              </a:rPr>
              <a:t>2025 statewide snapshot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Rectangle 34"/>
          <p:cNvSpPr/>
          <p:nvPr/>
        </p:nvSpPr>
        <p:spPr>
          <a:xfrm>
            <a:off x="704160" y="1638720"/>
            <a:ext cx="2834280" cy="475200"/>
          </a:xfrm>
          <a:prstGeom prst="rect">
            <a:avLst/>
          </a:prstGeom>
          <a:solidFill>
            <a:srgbClr val="133A4F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" name="TextBox 35"/>
          <p:cNvSpPr/>
          <p:nvPr/>
        </p:nvSpPr>
        <p:spPr>
          <a:xfrm>
            <a:off x="758880" y="1711800"/>
            <a:ext cx="2724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Measure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Rectangle 36"/>
          <p:cNvSpPr/>
          <p:nvPr/>
        </p:nvSpPr>
        <p:spPr>
          <a:xfrm>
            <a:off x="3538800" y="1638720"/>
            <a:ext cx="1874160" cy="475200"/>
          </a:xfrm>
          <a:prstGeom prst="rect">
            <a:avLst/>
          </a:prstGeom>
          <a:solidFill>
            <a:srgbClr val="147E50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Box 37"/>
          <p:cNvSpPr/>
          <p:nvPr/>
        </p:nvSpPr>
        <p:spPr>
          <a:xfrm>
            <a:off x="3593520" y="1711800"/>
            <a:ext cx="17643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Community colleges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Rectangle 38"/>
          <p:cNvSpPr/>
          <p:nvPr/>
        </p:nvSpPr>
        <p:spPr>
          <a:xfrm>
            <a:off x="5413320" y="1638720"/>
            <a:ext cx="1837440" cy="475200"/>
          </a:xfrm>
          <a:prstGeom prst="rect">
            <a:avLst/>
          </a:prstGeom>
          <a:solidFill>
            <a:srgbClr val="235E8B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1" name="TextBox 39"/>
          <p:cNvSpPr/>
          <p:nvPr/>
        </p:nvSpPr>
        <p:spPr>
          <a:xfrm>
            <a:off x="5468040" y="1711800"/>
            <a:ext cx="1728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25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Public universities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Rectangle 40"/>
          <p:cNvSpPr/>
          <p:nvPr/>
        </p:nvSpPr>
        <p:spPr>
          <a:xfrm>
            <a:off x="704160" y="2113920"/>
            <a:ext cx="6546600" cy="639720"/>
          </a:xfrm>
          <a:prstGeom prst="rect">
            <a:avLst/>
          </a:prstGeom>
          <a:solidFill>
            <a:srgbClr val="ECF7F0"/>
          </a:solidFill>
          <a:ln w="12700"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3" name="TextBox 41"/>
          <p:cNvSpPr/>
          <p:nvPr/>
        </p:nvSpPr>
        <p:spPr>
          <a:xfrm>
            <a:off x="795600" y="2205360"/>
            <a:ext cx="2669760" cy="5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Full academic-year headcount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Box 42"/>
          <p:cNvSpPr/>
          <p:nvPr/>
        </p:nvSpPr>
        <p:spPr>
          <a:xfrm>
            <a:off x="3584520" y="2178000"/>
            <a:ext cx="17827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209,605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Box 43"/>
          <p:cNvSpPr/>
          <p:nvPr/>
        </p:nvSpPr>
        <p:spPr>
          <a:xfrm>
            <a:off x="5459040" y="2178000"/>
            <a:ext cx="174600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35E8B"/>
                </a:solidFill>
                <a:effectLst/>
                <a:uFillTx/>
                <a:latin typeface="Aptos"/>
              </a:rPr>
              <a:t>125,022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Rectangle 44"/>
          <p:cNvSpPr/>
          <p:nvPr/>
        </p:nvSpPr>
        <p:spPr>
          <a:xfrm>
            <a:off x="704160" y="2754000"/>
            <a:ext cx="6546600" cy="639720"/>
          </a:xfrm>
          <a:prstGeom prst="rect">
            <a:avLst/>
          </a:prstGeom>
          <a:solidFill>
            <a:srgbClr val="ECF7F0"/>
          </a:solidFill>
          <a:ln w="12700"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7" name="TextBox 45"/>
          <p:cNvSpPr/>
          <p:nvPr/>
        </p:nvSpPr>
        <p:spPr>
          <a:xfrm>
            <a:off x="795600" y="2845440"/>
            <a:ext cx="2669760" cy="5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Estimated funding per headcount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Box 46"/>
          <p:cNvSpPr/>
          <p:nvPr/>
        </p:nvSpPr>
        <p:spPr>
          <a:xfrm>
            <a:off x="3584520" y="2818080"/>
            <a:ext cx="17827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$2,867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Box 47"/>
          <p:cNvSpPr/>
          <p:nvPr/>
        </p:nvSpPr>
        <p:spPr>
          <a:xfrm>
            <a:off x="5459040" y="2818080"/>
            <a:ext cx="174600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35E8B"/>
                </a:solidFill>
                <a:effectLst/>
                <a:uFillTx/>
                <a:latin typeface="Aptos"/>
              </a:rPr>
              <a:t>$4,279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Rectangle 48"/>
          <p:cNvSpPr/>
          <p:nvPr/>
        </p:nvSpPr>
        <p:spPr>
          <a:xfrm>
            <a:off x="704160" y="3394080"/>
            <a:ext cx="6546600" cy="639720"/>
          </a:xfrm>
          <a:prstGeom prst="rect">
            <a:avLst/>
          </a:prstGeom>
          <a:solidFill>
            <a:srgbClr val="EEF5F9"/>
          </a:solidFill>
          <a:ln w="12700"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1" name="TextBox 49"/>
          <p:cNvSpPr/>
          <p:nvPr/>
        </p:nvSpPr>
        <p:spPr>
          <a:xfrm>
            <a:off x="795600" y="3485520"/>
            <a:ext cx="2669760" cy="5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Full academic-year student FTE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Box 50"/>
          <p:cNvSpPr/>
          <p:nvPr/>
        </p:nvSpPr>
        <p:spPr>
          <a:xfrm>
            <a:off x="3584520" y="3458160"/>
            <a:ext cx="17827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73,786.7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Box 51"/>
          <p:cNvSpPr/>
          <p:nvPr/>
        </p:nvSpPr>
        <p:spPr>
          <a:xfrm>
            <a:off x="5459040" y="3458160"/>
            <a:ext cx="174600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35E8B"/>
                </a:solidFill>
                <a:effectLst/>
                <a:uFillTx/>
                <a:latin typeface="Aptos"/>
              </a:rPr>
              <a:t>84,896.5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Rectangle 52"/>
          <p:cNvSpPr/>
          <p:nvPr/>
        </p:nvSpPr>
        <p:spPr>
          <a:xfrm>
            <a:off x="704160" y="4034160"/>
            <a:ext cx="6546600" cy="639720"/>
          </a:xfrm>
          <a:prstGeom prst="rect">
            <a:avLst/>
          </a:prstGeom>
          <a:solidFill>
            <a:srgbClr val="EEF5F9"/>
          </a:solidFill>
          <a:ln w="12700"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5" name="TextBox 53"/>
          <p:cNvSpPr/>
          <p:nvPr/>
        </p:nvSpPr>
        <p:spPr>
          <a:xfrm>
            <a:off x="795600" y="4125600"/>
            <a:ext cx="2669760" cy="5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SHEF funding per FTE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Box 54"/>
          <p:cNvSpPr/>
          <p:nvPr/>
        </p:nvSpPr>
        <p:spPr>
          <a:xfrm>
            <a:off x="3584520" y="4098240"/>
            <a:ext cx="17827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$11,591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Box 55"/>
          <p:cNvSpPr/>
          <p:nvPr/>
        </p:nvSpPr>
        <p:spPr>
          <a:xfrm>
            <a:off x="5459040" y="4098240"/>
            <a:ext cx="174600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35E8B"/>
                </a:solidFill>
                <a:effectLst/>
                <a:uFillTx/>
                <a:latin typeface="Aptos"/>
              </a:rPr>
              <a:t>$6,531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Rectangle 56"/>
          <p:cNvSpPr/>
          <p:nvPr/>
        </p:nvSpPr>
        <p:spPr>
          <a:xfrm>
            <a:off x="704160" y="4674240"/>
            <a:ext cx="6546600" cy="639720"/>
          </a:xfrm>
          <a:prstGeom prst="rect">
            <a:avLst/>
          </a:prstGeom>
          <a:solidFill>
            <a:srgbClr val="F6F8F9"/>
          </a:solidFill>
          <a:ln w="12700">
            <a:solidFill>
              <a:srgbClr val="FFFFFF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9" name="TextBox 57"/>
          <p:cNvSpPr/>
          <p:nvPr/>
        </p:nvSpPr>
        <p:spPr>
          <a:xfrm>
            <a:off x="795600" y="4765680"/>
            <a:ext cx="2669760" cy="5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Students served per FTE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Box 58"/>
          <p:cNvSpPr/>
          <p:nvPr/>
        </p:nvSpPr>
        <p:spPr>
          <a:xfrm>
            <a:off x="3584520" y="4738320"/>
            <a:ext cx="17827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2.84 : 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Box 59"/>
          <p:cNvSpPr/>
          <p:nvPr/>
        </p:nvSpPr>
        <p:spPr>
          <a:xfrm>
            <a:off x="5459040" y="4738320"/>
            <a:ext cx="174600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35E8B"/>
                </a:solidFill>
                <a:effectLst/>
                <a:uFillTx/>
                <a:latin typeface="Aptos"/>
              </a:rPr>
              <a:t>1.47 : 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Rounded Rectangle 60"/>
          <p:cNvSpPr/>
          <p:nvPr/>
        </p:nvSpPr>
        <p:spPr>
          <a:xfrm>
            <a:off x="7699320" y="1158840"/>
            <a:ext cx="3977280" cy="4525920"/>
          </a:xfrm>
          <a:prstGeom prst="roundRect">
            <a:avLst>
              <a:gd name="adj" fmla="val 16667"/>
            </a:avLst>
          </a:prstGeom>
          <a:solidFill>
            <a:srgbClr val="ECF7F0"/>
          </a:solidFill>
          <a:ln w="12700">
            <a:solidFill>
              <a:srgbClr val="B5D8C1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3" name="TextBox 61"/>
          <p:cNvSpPr/>
          <p:nvPr/>
        </p:nvSpPr>
        <p:spPr>
          <a:xfrm>
            <a:off x="7927920" y="1323360"/>
            <a:ext cx="298404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2000" b="1" u="none" strike="noStrike">
                <a:solidFill>
                  <a:srgbClr val="126E45"/>
                </a:solidFill>
                <a:effectLst/>
                <a:uFillTx/>
                <a:latin typeface="Aptos"/>
              </a:rPr>
              <a:t>Why headcount matters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Box 62"/>
          <p:cNvSpPr/>
          <p:nvPr/>
        </p:nvSpPr>
        <p:spPr>
          <a:xfrm>
            <a:off x="7955280" y="1713600"/>
            <a:ext cx="346536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0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Community colleges serve about </a:t>
            </a:r>
            <a:r>
              <a:rPr lang="en-US" sz="20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1.9× as many students per FTE</a:t>
            </a:r>
            <a:r>
              <a:rPr lang="en-US" sz="1600" b="0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 as public universities.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Box 63"/>
          <p:cNvSpPr/>
          <p:nvPr/>
        </p:nvSpPr>
        <p:spPr>
          <a:xfrm>
            <a:off x="7973640" y="2653200"/>
            <a:ext cx="3447000" cy="83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Part-time attendance is central to the community-college access mission.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Box 64"/>
          <p:cNvSpPr/>
          <p:nvPr/>
        </p:nvSpPr>
        <p:spPr>
          <a:xfrm>
            <a:off x="7973640" y="3453480"/>
            <a:ext cx="3447000" cy="110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47E50"/>
                </a:solidFill>
                <a:effectLst/>
                <a:uFillTx/>
                <a:latin typeface="Aptos"/>
              </a:rPr>
              <a:t>• </a:t>
            </a:r>
            <a:r>
              <a:rPr lang="en-US" sz="1600" b="0" u="none" strike="noStrike">
                <a:solidFill>
                  <a:srgbClr val="253037"/>
                </a:solidFill>
                <a:effectLst/>
                <a:uFillTx/>
                <a:latin typeface="Aptos"/>
              </a:rPr>
              <a:t>Part-time students still need admissions, registration, financial aid, advising, records, technology, facilities and student supports.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Rounded Rectangle 66"/>
          <p:cNvSpPr/>
          <p:nvPr/>
        </p:nvSpPr>
        <p:spPr>
          <a:xfrm>
            <a:off x="7900560" y="4666680"/>
            <a:ext cx="3520080" cy="74016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BED5DD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8" name="TextBox 67"/>
          <p:cNvSpPr/>
          <p:nvPr/>
        </p:nvSpPr>
        <p:spPr>
          <a:xfrm>
            <a:off x="8247960" y="4794120"/>
            <a:ext cx="30445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133A4F"/>
                </a:solidFill>
                <a:effectLst/>
                <a:uFillTx/>
                <a:latin typeface="Aptos"/>
              </a:rPr>
              <a:t>Headcount shows people. FTE only measures instructional load.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Box 68"/>
          <p:cNvSpPr/>
          <p:nvPr/>
        </p:nvSpPr>
        <p:spPr>
          <a:xfrm>
            <a:off x="1481400" y="5856480"/>
            <a:ext cx="923472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26E45"/>
                </a:solidFill>
                <a:effectLst/>
                <a:uFillTx/>
                <a:latin typeface="Aptos"/>
              </a:rPr>
              <a:t>Headcount is listed first because it reflects the number of individual students institutions serve.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"/>
          <p:cNvSpPr/>
          <p:nvPr/>
        </p:nvSpPr>
        <p:spPr>
          <a:xfrm>
            <a:off x="0" y="0"/>
            <a:ext cx="12191400" cy="5004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1" name="Rectangle 2"/>
          <p:cNvSpPr/>
          <p:nvPr/>
        </p:nvSpPr>
        <p:spPr>
          <a:xfrm>
            <a:off x="7388280" y="0"/>
            <a:ext cx="4800240" cy="50040"/>
          </a:xfrm>
          <a:prstGeom prst="rect">
            <a:avLst/>
          </a:prstGeom>
          <a:solidFill>
            <a:srgbClr val="17774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2" name="Rectangle 3"/>
          <p:cNvSpPr/>
          <p:nvPr/>
        </p:nvSpPr>
        <p:spPr>
          <a:xfrm>
            <a:off x="0" y="6602040"/>
            <a:ext cx="12191400" cy="25560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63" name="Picture 4"/>
          <p:cNvPicPr/>
          <p:nvPr/>
        </p:nvPicPr>
        <p:blipFill>
          <a:blip r:embed="rId3"/>
          <a:stretch/>
        </p:blipFill>
        <p:spPr>
          <a:xfrm>
            <a:off x="146160" y="6624720"/>
            <a:ext cx="712800" cy="19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4" name="Rectangle 163"/>
          <p:cNvSpPr/>
          <p:nvPr/>
        </p:nvSpPr>
        <p:spPr>
          <a:xfrm>
            <a:off x="11715840" y="6638760"/>
            <a:ext cx="285480" cy="15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6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600120" y="333360"/>
            <a:ext cx="10972440" cy="47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Every student needs the college’s core services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619200" y="876240"/>
            <a:ext cx="1087704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Part-time attendance is central to community college access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Oval 166"/>
          <p:cNvSpPr/>
          <p:nvPr/>
        </p:nvSpPr>
        <p:spPr>
          <a:xfrm>
            <a:off x="1181160" y="1762200"/>
            <a:ext cx="285480" cy="285480"/>
          </a:xfrm>
          <a:prstGeom prst="ellipse">
            <a:avLst/>
          </a:prstGeom>
          <a:solidFill>
            <a:srgbClr val="17774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Rectangle: Rounded Corners 167"/>
          <p:cNvSpPr/>
          <p:nvPr/>
        </p:nvSpPr>
        <p:spPr>
          <a:xfrm>
            <a:off x="1057320" y="2143080"/>
            <a:ext cx="533160" cy="609120"/>
          </a:xfrm>
          <a:prstGeom prst="roundRect">
            <a:avLst>
              <a:gd name="adj" fmla="val 14286"/>
            </a:avLst>
          </a:prstGeom>
          <a:solidFill>
            <a:srgbClr val="17774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1838160" y="1685880"/>
            <a:ext cx="376200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729" b="1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PART-TIME STUDENT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1838160" y="2038320"/>
            <a:ext cx="376200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3900" b="1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4 credits</a:t>
            </a:r>
            <a:endParaRPr lang="en-US" sz="3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1838160" y="2685960"/>
            <a:ext cx="3762000" cy="23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280" b="0" u="none" strike="noStrike">
                <a:solidFill>
                  <a:srgbClr val="66737A"/>
                </a:solidFill>
                <a:effectLst/>
                <a:uFillTx/>
                <a:latin typeface="Calibri"/>
              </a:rPr>
              <a:t>Illustrative course load</a:t>
            </a:r>
            <a:endParaRPr lang="en-US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Rectangle 171"/>
          <p:cNvSpPr/>
          <p:nvPr/>
        </p:nvSpPr>
        <p:spPr>
          <a:xfrm>
            <a:off x="1838160" y="3105000"/>
            <a:ext cx="428400" cy="180720"/>
          </a:xfrm>
          <a:prstGeom prst="rect">
            <a:avLst/>
          </a:prstGeom>
          <a:solidFill>
            <a:srgbClr val="17774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Rectangle 172"/>
          <p:cNvSpPr/>
          <p:nvPr/>
        </p:nvSpPr>
        <p:spPr>
          <a:xfrm>
            <a:off x="1838160" y="3524400"/>
            <a:ext cx="37620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225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1 student served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Oval 173"/>
          <p:cNvSpPr/>
          <p:nvPr/>
        </p:nvSpPr>
        <p:spPr>
          <a:xfrm>
            <a:off x="6915240" y="1762200"/>
            <a:ext cx="285480" cy="285480"/>
          </a:xfrm>
          <a:prstGeom prst="ellipse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Rectangle: Rounded Corners 174"/>
          <p:cNvSpPr/>
          <p:nvPr/>
        </p:nvSpPr>
        <p:spPr>
          <a:xfrm>
            <a:off x="6791400" y="2143080"/>
            <a:ext cx="533160" cy="609120"/>
          </a:xfrm>
          <a:prstGeom prst="roundRect">
            <a:avLst>
              <a:gd name="adj" fmla="val 14286"/>
            </a:avLst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Rectangle 175"/>
          <p:cNvSpPr/>
          <p:nvPr/>
        </p:nvSpPr>
        <p:spPr>
          <a:xfrm>
            <a:off x="7572240" y="1685880"/>
            <a:ext cx="3762000" cy="28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729" b="1" u="none" strike="noStrike">
                <a:solidFill>
                  <a:srgbClr val="235B87"/>
                </a:solidFill>
                <a:effectLst/>
                <a:uFillTx/>
                <a:latin typeface="Calibri"/>
              </a:rPr>
              <a:t>FULL-TIME STUDENT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Rectangle 176"/>
          <p:cNvSpPr/>
          <p:nvPr/>
        </p:nvSpPr>
        <p:spPr>
          <a:xfrm>
            <a:off x="7572240" y="2038320"/>
            <a:ext cx="376200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3900" b="1" u="none" strike="noStrike">
                <a:solidFill>
                  <a:srgbClr val="235B87"/>
                </a:solidFill>
                <a:effectLst/>
                <a:uFillTx/>
                <a:latin typeface="Calibri"/>
              </a:rPr>
              <a:t>16 credits</a:t>
            </a:r>
            <a:endParaRPr lang="en-US" sz="3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7572240" y="2685960"/>
            <a:ext cx="3762000" cy="23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280" b="0" u="none" strike="noStrike">
                <a:solidFill>
                  <a:srgbClr val="66737A"/>
                </a:solidFill>
                <a:effectLst/>
                <a:uFillTx/>
                <a:latin typeface="Calibri"/>
              </a:rPr>
              <a:t>Illustrative course load</a:t>
            </a:r>
            <a:endParaRPr lang="en-US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7572240" y="3105000"/>
            <a:ext cx="428400" cy="180720"/>
          </a:xfrm>
          <a:prstGeom prst="rect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8115480" y="3105000"/>
            <a:ext cx="428400" cy="180720"/>
          </a:xfrm>
          <a:prstGeom prst="rect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8658360" y="3105000"/>
            <a:ext cx="428400" cy="180720"/>
          </a:xfrm>
          <a:prstGeom prst="rect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9201240" y="3105000"/>
            <a:ext cx="428400" cy="180720"/>
          </a:xfrm>
          <a:prstGeom prst="rect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182"/>
          <p:cNvSpPr/>
          <p:nvPr/>
        </p:nvSpPr>
        <p:spPr>
          <a:xfrm>
            <a:off x="7572240" y="3524400"/>
            <a:ext cx="37620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225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1 student served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Straight Connector 183"/>
          <p:cNvSpPr/>
          <p:nvPr/>
        </p:nvSpPr>
        <p:spPr>
          <a:xfrm>
            <a:off x="6105240" y="1657080"/>
            <a:ext cx="360" cy="2428920"/>
          </a:xfrm>
          <a:prstGeom prst="line">
            <a:avLst/>
          </a:prstGeom>
          <a:ln w="9525">
            <a:solidFill>
              <a:srgbClr val="D7E3E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Rectangle 184"/>
          <p:cNvSpPr/>
          <p:nvPr/>
        </p:nvSpPr>
        <p:spPr>
          <a:xfrm>
            <a:off x="619200" y="4276800"/>
            <a:ext cx="10953360" cy="828360"/>
          </a:xfrm>
          <a:prstGeom prst="rect">
            <a:avLst/>
          </a:prstGeom>
          <a:solidFill>
            <a:srgbClr val="153D5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828720" y="4457880"/>
            <a:ext cx="1053432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2320" b="1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Different course loads. Shared service needs.</a:t>
            </a:r>
            <a:endParaRPr lang="en-US" sz="2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Rectangle 186"/>
          <p:cNvSpPr/>
          <p:nvPr/>
        </p:nvSpPr>
        <p:spPr>
          <a:xfrm>
            <a:off x="1285920" y="5315040"/>
            <a:ext cx="9619920" cy="66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87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Several part-time students can add up to one FTE.</a:t>
            </a:r>
            <a:endParaRPr lang="en-US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en-US" sz="187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Each still needs enrollment, records, advising and support.</a:t>
            </a:r>
            <a:endParaRPr lang="en-US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Rectangle 187"/>
          <p:cNvSpPr/>
          <p:nvPr/>
        </p:nvSpPr>
        <p:spPr>
          <a:xfrm>
            <a:off x="619200" y="6039000"/>
            <a:ext cx="10953360" cy="237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430" b="0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Access for working adults, parents, high school students and short-term workforce learners.</a:t>
            </a:r>
            <a:endParaRPr lang="en-US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Rectangle 188"/>
          <p:cNvSpPr/>
          <p:nvPr/>
        </p:nvSpPr>
        <p:spPr>
          <a:xfrm>
            <a:off x="619200" y="6362640"/>
            <a:ext cx="10953360" cy="15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6737A"/>
                </a:solidFill>
                <a:effectLst/>
                <a:uFillTx/>
                <a:latin typeface="Calibri"/>
              </a:rPr>
              <a:t>Source: OCCA Headcount vs. FTE Talking Points, Aug. 10, 2026. Credit loads are illustrative.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"/>
          <p:cNvSpPr/>
          <p:nvPr/>
        </p:nvSpPr>
        <p:spPr>
          <a:xfrm>
            <a:off x="0" y="0"/>
            <a:ext cx="12191400" cy="5004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Rectangle 2"/>
          <p:cNvSpPr/>
          <p:nvPr/>
        </p:nvSpPr>
        <p:spPr>
          <a:xfrm>
            <a:off x="7388280" y="0"/>
            <a:ext cx="4800240" cy="50040"/>
          </a:xfrm>
          <a:prstGeom prst="rect">
            <a:avLst/>
          </a:prstGeom>
          <a:solidFill>
            <a:srgbClr val="17774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2" name="Rectangle 3"/>
          <p:cNvSpPr/>
          <p:nvPr/>
        </p:nvSpPr>
        <p:spPr>
          <a:xfrm>
            <a:off x="0" y="6602040"/>
            <a:ext cx="12191400" cy="25560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93" name="Picture 4"/>
          <p:cNvPicPr/>
          <p:nvPr/>
        </p:nvPicPr>
        <p:blipFill>
          <a:blip r:embed="rId3"/>
          <a:stretch/>
        </p:blipFill>
        <p:spPr>
          <a:xfrm>
            <a:off x="146160" y="6624720"/>
            <a:ext cx="712800" cy="19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Rectangle 193"/>
          <p:cNvSpPr/>
          <p:nvPr/>
        </p:nvSpPr>
        <p:spPr>
          <a:xfrm>
            <a:off x="11715840" y="6638760"/>
            <a:ext cx="285480" cy="15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7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600120" y="333360"/>
            <a:ext cx="10972440" cy="47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Core services support every student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Rectangle 195"/>
          <p:cNvSpPr/>
          <p:nvPr/>
        </p:nvSpPr>
        <p:spPr>
          <a:xfrm>
            <a:off x="619200" y="876240"/>
            <a:ext cx="1087704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Whether a student takes 4 credits or 16, colleges maintain the same foundational systems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Rectangle 196"/>
          <p:cNvSpPr/>
          <p:nvPr/>
        </p:nvSpPr>
        <p:spPr>
          <a:xfrm>
            <a:off x="676440" y="1733400"/>
            <a:ext cx="361440" cy="437760"/>
          </a:xfrm>
          <a:prstGeom prst="rect">
            <a:avLst/>
          </a:prstGeom>
          <a:noFill/>
          <a:ln w="28575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traight Connector 197"/>
          <p:cNvSpPr/>
          <p:nvPr/>
        </p:nvSpPr>
        <p:spPr>
          <a:xfrm>
            <a:off x="771480" y="1838160"/>
            <a:ext cx="171360" cy="360"/>
          </a:xfrm>
          <a:prstGeom prst="line">
            <a:avLst/>
          </a:prstGeom>
          <a:ln w="28575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Straight Connector 198"/>
          <p:cNvSpPr/>
          <p:nvPr/>
        </p:nvSpPr>
        <p:spPr>
          <a:xfrm>
            <a:off x="771480" y="1923840"/>
            <a:ext cx="171360" cy="360"/>
          </a:xfrm>
          <a:prstGeom prst="line">
            <a:avLst/>
          </a:prstGeom>
          <a:ln w="28575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Straight Connector 199"/>
          <p:cNvSpPr/>
          <p:nvPr/>
        </p:nvSpPr>
        <p:spPr>
          <a:xfrm>
            <a:off x="771480" y="2009520"/>
            <a:ext cx="104760" cy="360"/>
          </a:xfrm>
          <a:prstGeom prst="line">
            <a:avLst/>
          </a:prstGeom>
          <a:ln w="28575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1343160" y="1685880"/>
            <a:ext cx="276192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Admissions &amp; registration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201"/>
          <p:cNvSpPr/>
          <p:nvPr/>
        </p:nvSpPr>
        <p:spPr>
          <a:xfrm>
            <a:off x="1343160" y="2371680"/>
            <a:ext cx="2723760" cy="53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Applications and enrollment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traight Connector 202"/>
          <p:cNvSpPr/>
          <p:nvPr/>
        </p:nvSpPr>
        <p:spPr>
          <a:xfrm>
            <a:off x="618840" y="3114360"/>
            <a:ext cx="3333960" cy="360"/>
          </a:xfrm>
          <a:prstGeom prst="line">
            <a:avLst/>
          </a:prstGeom>
          <a:ln w="9525">
            <a:solidFill>
              <a:srgbClr val="DCE6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Oval 203"/>
          <p:cNvSpPr/>
          <p:nvPr/>
        </p:nvSpPr>
        <p:spPr>
          <a:xfrm>
            <a:off x="4390920" y="1704960"/>
            <a:ext cx="475920" cy="475920"/>
          </a:xfrm>
          <a:prstGeom prst="ellipse">
            <a:avLst/>
          </a:prstGeom>
          <a:noFill/>
          <a:ln w="28575">
            <a:solidFill>
              <a:srgbClr val="235B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Rectangle 204"/>
          <p:cNvSpPr/>
          <p:nvPr/>
        </p:nvSpPr>
        <p:spPr>
          <a:xfrm>
            <a:off x="4438800" y="1704960"/>
            <a:ext cx="380520" cy="47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2550" b="1" u="none" strike="noStrike">
                <a:solidFill>
                  <a:srgbClr val="235B87"/>
                </a:solidFill>
                <a:effectLst/>
                <a:uFillTx/>
                <a:latin typeface="Calibri"/>
              </a:rPr>
              <a:t>$</a:t>
            </a:r>
            <a:endParaRPr lang="en-US" sz="2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Rectangle 205"/>
          <p:cNvSpPr/>
          <p:nvPr/>
        </p:nvSpPr>
        <p:spPr>
          <a:xfrm>
            <a:off x="5076720" y="1685880"/>
            <a:ext cx="276192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235B87"/>
                </a:solidFill>
                <a:effectLst/>
                <a:uFillTx/>
                <a:latin typeface="Calibri"/>
              </a:rPr>
              <a:t>Financial aid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Rectangle 206"/>
          <p:cNvSpPr/>
          <p:nvPr/>
        </p:nvSpPr>
        <p:spPr>
          <a:xfrm>
            <a:off x="5076720" y="2371680"/>
            <a:ext cx="2723760" cy="53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Eligibility, awards and compliance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traight Connector 207"/>
          <p:cNvSpPr/>
          <p:nvPr/>
        </p:nvSpPr>
        <p:spPr>
          <a:xfrm>
            <a:off x="4352760" y="3114360"/>
            <a:ext cx="3333600" cy="360"/>
          </a:xfrm>
          <a:prstGeom prst="line">
            <a:avLst/>
          </a:prstGeom>
          <a:ln w="9525">
            <a:solidFill>
              <a:srgbClr val="DCE6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wo people talking" descr="Two people talking, representing advising and student success"/>
          <p:cNvSpPr/>
          <p:nvPr/>
        </p:nvSpPr>
        <p:spPr>
          <a:xfrm>
            <a:off x="8101583" y="1700784"/>
            <a:ext cx="548640" cy="548640"/>
          </a:xfrm>
          <a:custGeom>
            <a:avLst/>
            <a:gdLst/>
            <a:ahLst/>
            <a:cxnLst/>
            <a:rect l="0" t="0" r="r" b="b"/>
            <a:pathLst>
              <a:path w="100" h="100" fill="none">
                <a:moveTo>
                  <a:pt x="29" y="56"/>
                </a:moveTo>
                <a:cubicBezTo>
                  <a:pt x="12" y="56"/>
                  <a:pt x="12" y="32"/>
                  <a:pt x="29" y="32"/>
                </a:cubicBezTo>
                <a:cubicBezTo>
                  <a:pt x="46" y="32"/>
                  <a:pt x="46" y="56"/>
                  <a:pt x="29" y="56"/>
                </a:cubicBezTo>
                <a:close/>
                <a:moveTo>
                  <a:pt x="6" y="89"/>
                </a:moveTo>
                <a:lnTo>
                  <a:pt x="6" y="79"/>
                </a:lnTo>
                <a:cubicBezTo>
                  <a:pt x="6" y="58"/>
                  <a:pt x="50" y="58"/>
                  <a:pt x="50" y="79"/>
                </a:cubicBezTo>
                <a:lnTo>
                  <a:pt x="50" y="89"/>
                </a:lnTo>
                <a:moveTo>
                  <a:pt x="73" y="56"/>
                </a:moveTo>
                <a:cubicBezTo>
                  <a:pt x="56" y="56"/>
                  <a:pt x="56" y="32"/>
                  <a:pt x="73" y="32"/>
                </a:cubicBezTo>
                <a:cubicBezTo>
                  <a:pt x="90" y="32"/>
                  <a:pt x="90" y="56"/>
                  <a:pt x="73" y="56"/>
                </a:cubicBezTo>
                <a:close/>
                <a:moveTo>
                  <a:pt x="54" y="89"/>
                </a:moveTo>
                <a:lnTo>
                  <a:pt x="54" y="79"/>
                </a:lnTo>
                <a:cubicBezTo>
                  <a:pt x="54" y="58"/>
                  <a:pt x="96" y="58"/>
                  <a:pt x="96" y="79"/>
                </a:cubicBezTo>
                <a:lnTo>
                  <a:pt x="96" y="89"/>
                </a:lnTo>
                <a:moveTo>
                  <a:pt x="12" y="5"/>
                </a:moveTo>
                <a:lnTo>
                  <a:pt x="43" y="5"/>
                </a:lnTo>
                <a:lnTo>
                  <a:pt x="43" y="21"/>
                </a:lnTo>
                <a:lnTo>
                  <a:pt x="33" y="21"/>
                </a:lnTo>
                <a:lnTo>
                  <a:pt x="27" y="27"/>
                </a:lnTo>
                <a:lnTo>
                  <a:pt x="27" y="21"/>
                </a:lnTo>
                <a:lnTo>
                  <a:pt x="12" y="21"/>
                </a:lnTo>
                <a:close/>
                <a:moveTo>
                  <a:pt x="61" y="9"/>
                </a:moveTo>
                <a:lnTo>
                  <a:pt x="92" y="9"/>
                </a:lnTo>
                <a:lnTo>
                  <a:pt x="92" y="25"/>
                </a:lnTo>
                <a:lnTo>
                  <a:pt x="78" y="25"/>
                </a:lnTo>
                <a:lnTo>
                  <a:pt x="72" y="31"/>
                </a:lnTo>
                <a:lnTo>
                  <a:pt x="72" y="25"/>
                </a:lnTo>
                <a:lnTo>
                  <a:pt x="61" y="25"/>
                </a:lnTo>
                <a:close/>
              </a:path>
            </a:pathLst>
          </a:custGeom>
          <a:noFill/>
          <a:ln w="24000" cap="rnd">
            <a:solidFill>
              <a:srgbClr val="17774E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14" name="Rectangle 213"/>
          <p:cNvSpPr/>
          <p:nvPr/>
        </p:nvSpPr>
        <p:spPr>
          <a:xfrm>
            <a:off x="8810640" y="1685880"/>
            <a:ext cx="276192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Advising &amp; student success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8810640" y="2371680"/>
            <a:ext cx="2723760" cy="53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Planning, outreach and referrals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traight Connector 215"/>
          <p:cNvSpPr/>
          <p:nvPr/>
        </p:nvSpPr>
        <p:spPr>
          <a:xfrm>
            <a:off x="8086680" y="3114360"/>
            <a:ext cx="3333600" cy="360"/>
          </a:xfrm>
          <a:prstGeom prst="line">
            <a:avLst/>
          </a:prstGeom>
          <a:ln w="9525">
            <a:solidFill>
              <a:srgbClr val="DCE6E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Rectangle 216"/>
          <p:cNvSpPr/>
          <p:nvPr/>
        </p:nvSpPr>
        <p:spPr>
          <a:xfrm>
            <a:off x="714240" y="3448080"/>
            <a:ext cx="342720" cy="447480"/>
          </a:xfrm>
          <a:prstGeom prst="rect">
            <a:avLst/>
          </a:prstGeom>
          <a:noFill/>
          <a:ln w="28575">
            <a:solidFill>
              <a:srgbClr val="235B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Straight Connector 217"/>
          <p:cNvSpPr/>
          <p:nvPr/>
        </p:nvSpPr>
        <p:spPr>
          <a:xfrm>
            <a:off x="790560" y="3562200"/>
            <a:ext cx="190440" cy="360"/>
          </a:xfrm>
          <a:prstGeom prst="line">
            <a:avLst/>
          </a:prstGeom>
          <a:ln w="28575">
            <a:solidFill>
              <a:srgbClr val="235B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traight Connector 218"/>
          <p:cNvSpPr/>
          <p:nvPr/>
        </p:nvSpPr>
        <p:spPr>
          <a:xfrm>
            <a:off x="790560" y="3666960"/>
            <a:ext cx="190440" cy="360"/>
          </a:xfrm>
          <a:prstGeom prst="line">
            <a:avLst/>
          </a:prstGeom>
          <a:ln w="28575">
            <a:solidFill>
              <a:srgbClr val="235B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traight Connector 219"/>
          <p:cNvSpPr/>
          <p:nvPr/>
        </p:nvSpPr>
        <p:spPr>
          <a:xfrm>
            <a:off x="790560" y="3771720"/>
            <a:ext cx="142560" cy="360"/>
          </a:xfrm>
          <a:prstGeom prst="line">
            <a:avLst/>
          </a:prstGeom>
          <a:ln w="28575">
            <a:solidFill>
              <a:srgbClr val="235B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Rectangle 220"/>
          <p:cNvSpPr/>
          <p:nvPr/>
        </p:nvSpPr>
        <p:spPr>
          <a:xfrm>
            <a:off x="1343160" y="3409920"/>
            <a:ext cx="276192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235B87"/>
                </a:solidFill>
                <a:effectLst/>
                <a:uFillTx/>
                <a:latin typeface="Calibri"/>
              </a:rPr>
              <a:t>Records &amp; transcripts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Rectangle 221"/>
          <p:cNvSpPr/>
          <p:nvPr/>
        </p:nvSpPr>
        <p:spPr>
          <a:xfrm>
            <a:off x="1343160" y="4095720"/>
            <a:ext cx="2723760" cy="53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Grades and enrollment verification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Rectangle 222"/>
          <p:cNvSpPr/>
          <p:nvPr/>
        </p:nvSpPr>
        <p:spPr>
          <a:xfrm>
            <a:off x="4390920" y="3448080"/>
            <a:ext cx="495000" cy="323640"/>
          </a:xfrm>
          <a:prstGeom prst="rect">
            <a:avLst/>
          </a:prstGeom>
          <a:noFill/>
          <a:ln w="28575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traight Connector 223"/>
          <p:cNvSpPr/>
          <p:nvPr/>
        </p:nvSpPr>
        <p:spPr>
          <a:xfrm>
            <a:off x="4638600" y="3790800"/>
            <a:ext cx="360" cy="95400"/>
          </a:xfrm>
          <a:prstGeom prst="line">
            <a:avLst/>
          </a:prstGeom>
          <a:ln w="28575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traight Connector 224"/>
          <p:cNvSpPr/>
          <p:nvPr/>
        </p:nvSpPr>
        <p:spPr>
          <a:xfrm>
            <a:off x="4514760" y="3895560"/>
            <a:ext cx="247680" cy="360"/>
          </a:xfrm>
          <a:prstGeom prst="line">
            <a:avLst/>
          </a:prstGeom>
          <a:ln w="28575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Rectangle 225"/>
          <p:cNvSpPr/>
          <p:nvPr/>
        </p:nvSpPr>
        <p:spPr>
          <a:xfrm>
            <a:off x="5076720" y="3409920"/>
            <a:ext cx="276192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Technology &amp; systems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26"/>
          <p:cNvSpPr/>
          <p:nvPr/>
        </p:nvSpPr>
        <p:spPr>
          <a:xfrm>
            <a:off x="5076720" y="4095720"/>
            <a:ext cx="2723760" cy="53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Accounts, platforms and security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Isosceles Triangle 227"/>
          <p:cNvSpPr/>
          <p:nvPr/>
        </p:nvSpPr>
        <p:spPr>
          <a:xfrm>
            <a:off x="8096400" y="3409920"/>
            <a:ext cx="552240" cy="209160"/>
          </a:xfrm>
          <a:prstGeom prst="triangle">
            <a:avLst>
              <a:gd name="adj" fmla="val 50000"/>
            </a:avLst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Rectangle 228"/>
          <p:cNvSpPr/>
          <p:nvPr/>
        </p:nvSpPr>
        <p:spPr>
          <a:xfrm>
            <a:off x="8163000" y="3648240"/>
            <a:ext cx="75960" cy="228240"/>
          </a:xfrm>
          <a:prstGeom prst="rect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Rectangle 229"/>
          <p:cNvSpPr/>
          <p:nvPr/>
        </p:nvSpPr>
        <p:spPr>
          <a:xfrm>
            <a:off x="8334360" y="3648240"/>
            <a:ext cx="75960" cy="228240"/>
          </a:xfrm>
          <a:prstGeom prst="rect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1" name="Rectangle 230"/>
          <p:cNvSpPr/>
          <p:nvPr/>
        </p:nvSpPr>
        <p:spPr>
          <a:xfrm>
            <a:off x="8505720" y="3648240"/>
            <a:ext cx="75960" cy="228240"/>
          </a:xfrm>
          <a:prstGeom prst="rect">
            <a:avLst/>
          </a:prstGeom>
          <a:solidFill>
            <a:srgbClr val="235B87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Straight Connector 231"/>
          <p:cNvSpPr/>
          <p:nvPr/>
        </p:nvSpPr>
        <p:spPr>
          <a:xfrm>
            <a:off x="8115120" y="3914640"/>
            <a:ext cx="514440" cy="360"/>
          </a:xfrm>
          <a:prstGeom prst="line">
            <a:avLst/>
          </a:prstGeom>
          <a:ln w="28575">
            <a:solidFill>
              <a:srgbClr val="235B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Rectangle 232"/>
          <p:cNvSpPr/>
          <p:nvPr/>
        </p:nvSpPr>
        <p:spPr>
          <a:xfrm>
            <a:off x="8810640" y="3409920"/>
            <a:ext cx="2761920" cy="59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00" b="1" u="none" strike="noStrike">
                <a:solidFill>
                  <a:srgbClr val="235B87"/>
                </a:solidFill>
                <a:effectLst/>
                <a:uFillTx/>
                <a:latin typeface="Calibri"/>
              </a:rPr>
              <a:t>Services &amp; infrastructure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Rectangle 233"/>
          <p:cNvSpPr/>
          <p:nvPr/>
        </p:nvSpPr>
        <p:spPr>
          <a:xfrm>
            <a:off x="8810640" y="4095720"/>
            <a:ext cx="2723760" cy="53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Support, facilities and compliance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Rectangle 234"/>
          <p:cNvSpPr/>
          <p:nvPr/>
        </p:nvSpPr>
        <p:spPr>
          <a:xfrm>
            <a:off x="619200" y="5276880"/>
            <a:ext cx="10953360" cy="732960"/>
          </a:xfrm>
          <a:prstGeom prst="rect">
            <a:avLst/>
          </a:prstGeom>
          <a:solidFill>
            <a:srgbClr val="EAF4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Rectangle 235"/>
          <p:cNvSpPr/>
          <p:nvPr/>
        </p:nvSpPr>
        <p:spPr>
          <a:xfrm>
            <a:off x="857160" y="5391000"/>
            <a:ext cx="10477080" cy="46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217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Headcount captures the people who need these services.</a:t>
            </a:r>
            <a:endParaRPr lang="en-US" sz="21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Rectangle 236"/>
          <p:cNvSpPr/>
          <p:nvPr/>
        </p:nvSpPr>
        <p:spPr>
          <a:xfrm>
            <a:off x="619200" y="6105600"/>
            <a:ext cx="109533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430" b="0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Many costs arise per person or remain in place regardless of course load.</a:t>
            </a:r>
            <a:endParaRPr lang="en-US" sz="14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Rectangle 237"/>
          <p:cNvSpPr/>
          <p:nvPr/>
        </p:nvSpPr>
        <p:spPr>
          <a:xfrm>
            <a:off x="619200" y="6362640"/>
            <a:ext cx="10953360" cy="15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6737A"/>
                </a:solidFill>
                <a:effectLst/>
                <a:uFillTx/>
                <a:latin typeface="Calibri"/>
              </a:rPr>
              <a:t>Source: OCCA Headcount vs. FTE Talking Points, Aug. 10, 2026.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"/>
          <p:cNvSpPr/>
          <p:nvPr/>
        </p:nvSpPr>
        <p:spPr>
          <a:xfrm>
            <a:off x="0" y="0"/>
            <a:ext cx="7406280" cy="5004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1" name="Rectangle 2"/>
          <p:cNvSpPr/>
          <p:nvPr/>
        </p:nvSpPr>
        <p:spPr>
          <a:xfrm>
            <a:off x="7406640" y="0"/>
            <a:ext cx="4784760" cy="50040"/>
          </a:xfrm>
          <a:prstGeom prst="rect">
            <a:avLst/>
          </a:prstGeom>
          <a:solidFill>
            <a:srgbClr val="17774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2" name="TextBox 3"/>
          <p:cNvSpPr/>
          <p:nvPr/>
        </p:nvSpPr>
        <p:spPr>
          <a:xfrm>
            <a:off x="502920" y="274320"/>
            <a:ext cx="11155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2500" b="1" u="none" strike="noStrike">
                <a:solidFill>
                  <a:srgbClr val="12374C"/>
                </a:solidFill>
                <a:effectLst/>
                <a:uFillTx/>
                <a:latin typeface="Aptos Display"/>
              </a:rPr>
              <a:t>Funding per headcount: annual HECC enrollment basis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4"/>
          <p:cNvSpPr/>
          <p:nvPr/>
        </p:nvSpPr>
        <p:spPr>
          <a:xfrm>
            <a:off x="530280" y="804600"/>
            <a:ext cx="1106388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150" b="0" u="none" strike="noStrike">
                <a:solidFill>
                  <a:srgbClr val="156645"/>
                </a:solidFill>
                <a:effectLst/>
                <a:uFillTx/>
                <a:latin typeface="Aptos"/>
              </a:rPr>
              <a:t>Estimated SHEF public education appropriations per student served during the full academic year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14" name="Chart 5"/>
          <p:cNvGraphicFramePr/>
          <p:nvPr/>
        </p:nvGraphicFramePr>
        <p:xfrm>
          <a:off x="685800" y="1353240"/>
          <a:ext cx="7772040" cy="429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5" name="Rounded Rectangle 6"/>
          <p:cNvSpPr/>
          <p:nvPr/>
        </p:nvSpPr>
        <p:spPr>
          <a:xfrm>
            <a:off x="8732520" y="1417320"/>
            <a:ext cx="2834280" cy="1828440"/>
          </a:xfrm>
          <a:prstGeom prst="roundRect">
            <a:avLst>
              <a:gd name="adj" fmla="val 16667"/>
            </a:avLst>
          </a:prstGeom>
          <a:solidFill>
            <a:srgbClr val="EAF5ED"/>
          </a:solidFill>
          <a:ln>
            <a:solidFill>
              <a:srgbClr val="C0DAC7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6" name="TextBox 7"/>
          <p:cNvSpPr/>
          <p:nvPr/>
        </p:nvSpPr>
        <p:spPr>
          <a:xfrm>
            <a:off x="8961120" y="1627560"/>
            <a:ext cx="2395440" cy="1471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400" b="1" u="none" strike="noStrike">
                <a:solidFill>
                  <a:srgbClr val="156645"/>
                </a:solidFill>
                <a:effectLst/>
                <a:uFillTx/>
                <a:latin typeface="Aptos Display"/>
              </a:rPr>
              <a:t>2025 annual view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Bef>
                <a:spcPts val="700"/>
              </a:spcBef>
            </a:pPr>
            <a:r>
              <a:rPr lang="en-US" sz="1600" b="1" u="none" strike="noStrike">
                <a:solidFill>
                  <a:srgbClr val="17774E"/>
                </a:solidFill>
                <a:effectLst/>
                <a:uFillTx/>
                <a:latin typeface="Aptos"/>
              </a:rPr>
              <a:t>Community colleges  $2,867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Bef>
                <a:spcPts val="700"/>
              </a:spcBef>
            </a:pPr>
            <a:r>
              <a:rPr lang="en-US" sz="1600" b="1" u="none" strike="noStrike">
                <a:solidFill>
                  <a:srgbClr val="235B87"/>
                </a:solidFill>
                <a:effectLst/>
                <a:uFillTx/>
                <a:latin typeface="Aptos"/>
              </a:rPr>
              <a:t>Public universities  $4,279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Box 10"/>
          <p:cNvSpPr/>
          <p:nvPr/>
        </p:nvSpPr>
        <p:spPr>
          <a:xfrm>
            <a:off x="502920" y="6327720"/>
            <a:ext cx="106066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750" b="0" u="none" strike="noStrike">
                <a:solidFill>
                  <a:srgbClr val="66747D"/>
                </a:solidFill>
                <a:effectLst/>
                <a:uFillTx/>
                <a:latin typeface="Aptos"/>
              </a:rPr>
              <a:t>Years pair SHEF fiscal-year funding with the HECC academic year ending in the same year (for example, FY2025 with AY 2024-25).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Rectangle 11"/>
          <p:cNvSpPr/>
          <p:nvPr/>
        </p:nvSpPr>
        <p:spPr>
          <a:xfrm>
            <a:off x="0" y="6602040"/>
            <a:ext cx="12191400" cy="25560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19" name="Picture 12" descr="occa_logo_from_ppt.png"/>
          <p:cNvPicPr/>
          <p:nvPr/>
        </p:nvPicPr>
        <p:blipFill>
          <a:blip r:embed="rId3"/>
          <a:stretch/>
        </p:blipFill>
        <p:spPr>
          <a:xfrm>
            <a:off x="164520" y="6624720"/>
            <a:ext cx="652320" cy="18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TextBox 13"/>
          <p:cNvSpPr/>
          <p:nvPr/>
        </p:nvSpPr>
        <p:spPr>
          <a:xfrm>
            <a:off x="11612880" y="6638400"/>
            <a:ext cx="31968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70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"/>
          <p:cNvSpPr/>
          <p:nvPr/>
        </p:nvSpPr>
        <p:spPr>
          <a:xfrm>
            <a:off x="0" y="0"/>
            <a:ext cx="7406280" cy="5004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2" name="Rectangle 2"/>
          <p:cNvSpPr/>
          <p:nvPr/>
        </p:nvSpPr>
        <p:spPr>
          <a:xfrm>
            <a:off x="7406640" y="0"/>
            <a:ext cx="4784760" cy="50040"/>
          </a:xfrm>
          <a:prstGeom prst="rect">
            <a:avLst/>
          </a:prstGeom>
          <a:solidFill>
            <a:srgbClr val="17774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3" name="TextBox 3"/>
          <p:cNvSpPr/>
          <p:nvPr/>
        </p:nvSpPr>
        <p:spPr>
          <a:xfrm>
            <a:off x="502920" y="274320"/>
            <a:ext cx="11155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2500" b="1" u="none" strike="noStrike">
                <a:solidFill>
                  <a:srgbClr val="12374C"/>
                </a:solidFill>
                <a:effectLst/>
                <a:uFillTx/>
                <a:latin typeface="Aptos Display"/>
              </a:rPr>
              <a:t>Funding per FTE: the SHEF series is unchanged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Box 4"/>
          <p:cNvSpPr/>
          <p:nvPr/>
        </p:nvSpPr>
        <p:spPr>
          <a:xfrm>
            <a:off x="530280" y="804600"/>
            <a:ext cx="1106388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150" b="0" u="none" strike="noStrike">
                <a:solidFill>
                  <a:srgbClr val="156645"/>
                </a:solidFill>
                <a:effectLst/>
                <a:uFillTx/>
                <a:latin typeface="Aptos"/>
              </a:rPr>
              <a:t>FTE remains useful for measuring instructional load; these are the same sector-level funding values used in the earlier OCCA materials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25" name="Chart 5"/>
          <p:cNvGraphicFramePr/>
          <p:nvPr/>
        </p:nvGraphicFramePr>
        <p:xfrm>
          <a:off x="685800" y="1371600"/>
          <a:ext cx="7772040" cy="429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6" name="Rounded Rectangle 6"/>
          <p:cNvSpPr/>
          <p:nvPr/>
        </p:nvSpPr>
        <p:spPr>
          <a:xfrm>
            <a:off x="8732520" y="1417320"/>
            <a:ext cx="2834280" cy="1919880"/>
          </a:xfrm>
          <a:prstGeom prst="roundRect">
            <a:avLst>
              <a:gd name="adj" fmla="val 16667"/>
            </a:avLst>
          </a:prstGeom>
          <a:solidFill>
            <a:srgbClr val="EDF4F8"/>
          </a:solidFill>
          <a:ln>
            <a:solidFill>
              <a:srgbClr val="C9D7E0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7" name="TextBox 7"/>
          <p:cNvSpPr/>
          <p:nvPr/>
        </p:nvSpPr>
        <p:spPr>
          <a:xfrm>
            <a:off x="8961120" y="1645920"/>
            <a:ext cx="2148480" cy="152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12374C"/>
                </a:solidFill>
                <a:effectLst/>
                <a:uFillTx/>
                <a:latin typeface="Aptos Display"/>
              </a:rPr>
              <a:t>2025 FTE view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Bef>
                <a:spcPts val="799"/>
              </a:spcBef>
            </a:pPr>
            <a:r>
              <a:rPr lang="en-US" sz="1600" b="1" u="none" strike="noStrike">
                <a:solidFill>
                  <a:srgbClr val="17774E"/>
                </a:solidFill>
                <a:effectLst/>
                <a:uFillTx/>
                <a:latin typeface="Aptos"/>
              </a:rPr>
              <a:t>Community colleges  $11,591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  <a:spcBef>
                <a:spcPts val="799"/>
              </a:spcBef>
            </a:pPr>
            <a:r>
              <a:rPr lang="en-US" sz="1600" b="1" u="none" strike="noStrike">
                <a:solidFill>
                  <a:srgbClr val="235B87"/>
                </a:solidFill>
                <a:effectLst/>
                <a:uFillTx/>
                <a:latin typeface="Aptos"/>
              </a:rPr>
              <a:t>Public universities  $6,531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Box 8"/>
          <p:cNvSpPr/>
          <p:nvPr/>
        </p:nvSpPr>
        <p:spPr>
          <a:xfrm>
            <a:off x="502920" y="6327720"/>
            <a:ext cx="106066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750" b="0" u="none" strike="noStrike">
                <a:solidFill>
                  <a:srgbClr val="66747D"/>
                </a:solidFill>
                <a:effectLst/>
                <a:uFillTx/>
                <a:latin typeface="Aptos"/>
              </a:rPr>
              <a:t>Source: SHEEO, State Higher Education Finance, Table 3.2A. Values are constant adjusted dollars.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Rectangle 9"/>
          <p:cNvSpPr/>
          <p:nvPr/>
        </p:nvSpPr>
        <p:spPr>
          <a:xfrm>
            <a:off x="0" y="6602040"/>
            <a:ext cx="12191400" cy="25560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30" name="Picture 10" descr="occa_logo_from_ppt.png"/>
          <p:cNvPicPr/>
          <p:nvPr/>
        </p:nvPicPr>
        <p:blipFill>
          <a:blip r:embed="rId3"/>
          <a:stretch/>
        </p:blipFill>
        <p:spPr>
          <a:xfrm>
            <a:off x="164520" y="6624720"/>
            <a:ext cx="652320" cy="18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TextBox 11"/>
          <p:cNvSpPr/>
          <p:nvPr/>
        </p:nvSpPr>
        <p:spPr>
          <a:xfrm>
            <a:off x="11612880" y="6638400"/>
            <a:ext cx="31968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70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1"/>
          <p:cNvSpPr/>
          <p:nvPr/>
        </p:nvSpPr>
        <p:spPr>
          <a:xfrm>
            <a:off x="0" y="0"/>
            <a:ext cx="7406280" cy="5004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3" name="Rectangle 2"/>
          <p:cNvSpPr/>
          <p:nvPr/>
        </p:nvSpPr>
        <p:spPr>
          <a:xfrm>
            <a:off x="7406640" y="0"/>
            <a:ext cx="4784760" cy="50040"/>
          </a:xfrm>
          <a:prstGeom prst="rect">
            <a:avLst/>
          </a:prstGeom>
          <a:solidFill>
            <a:srgbClr val="17774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4" name="TextBox 3"/>
          <p:cNvSpPr/>
          <p:nvPr/>
        </p:nvSpPr>
        <p:spPr>
          <a:xfrm>
            <a:off x="502920" y="274320"/>
            <a:ext cx="11155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2500" b="1" u="none" strike="noStrike">
                <a:solidFill>
                  <a:srgbClr val="12374C"/>
                </a:solidFill>
                <a:effectLst/>
                <a:uFillTx/>
                <a:latin typeface="Aptos Display"/>
              </a:rPr>
              <a:t>Annual enrollment behind the headcount calculation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Box 4"/>
          <p:cNvSpPr/>
          <p:nvPr/>
        </p:nvSpPr>
        <p:spPr>
          <a:xfrm>
            <a:off x="530280" y="804600"/>
            <a:ext cx="1106388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1150" b="0" u="none" strike="noStrike">
                <a:solidFill>
                  <a:srgbClr val="156645"/>
                </a:solidFill>
                <a:effectLst/>
                <a:uFillTx/>
                <a:latin typeface="Aptos"/>
              </a:rPr>
              <a:t>HECC full-academic-year headcount replaces fall fourth-week headcount in the revised series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36" name="Table 5"/>
          <p:cNvGraphicFramePr/>
          <p:nvPr/>
        </p:nvGraphicFramePr>
        <p:xfrm>
          <a:off x="640080" y="1417320"/>
          <a:ext cx="10926720" cy="4183200"/>
        </p:xfrm>
        <a:graphic>
          <a:graphicData uri="http://schemas.openxmlformats.org/drawingml/2006/table">
            <a:tbl>
              <a:tblPr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1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81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6640"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Measure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2374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2019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2374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2022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2374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2023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2374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2024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2374C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1800" b="1" u="none" strike="noStrike">
                          <a:solidFill>
                            <a:srgbClr val="FFFFFF"/>
                          </a:solidFill>
                          <a:effectLst/>
                          <a:uFillTx/>
                          <a:latin typeface="Aptos"/>
                        </a:rPr>
                        <a:t>2025</a:t>
                      </a:r>
                      <a:endParaRPr lang="en-US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1237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64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Community college annual headcount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261,434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184,914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193,318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200,573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209,605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664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Public university annual headcount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126,462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117,544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118,553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123,984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125,022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664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Community college SHEF FTE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60,770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46,129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45,885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48,624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51,842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4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6640">
                <a:tc>
                  <a:txBody>
                    <a:bodyPr/>
                    <a:lstStyle/>
                    <a:p>
                      <a:pPr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Public university SHEF FTE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83,519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76,781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77,840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79,833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457200">
                        <a:lnSpc>
                          <a:spcPct val="100000"/>
                        </a:lnSpc>
                      </a:pPr>
                      <a:r>
                        <a:rPr lang="en-US" sz="2000" b="0" u="none" strike="noStrike">
                          <a:solidFill>
                            <a:srgbClr val="1F292F"/>
                          </a:solidFill>
                          <a:effectLst/>
                          <a:uFillTx/>
                          <a:latin typeface="Aptos"/>
                        </a:rPr>
                        <a:t>81,908</a:t>
                      </a:r>
                      <a:endParaRPr lang="en-US" sz="20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marL="45720" marR="45720" marT="27360" marB="2736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7" name="TextBox 15"/>
          <p:cNvSpPr/>
          <p:nvPr/>
        </p:nvSpPr>
        <p:spPr>
          <a:xfrm>
            <a:off x="502920" y="6327720"/>
            <a:ext cx="106066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en-US" sz="750" b="0" u="none" strike="noStrike">
                <a:solidFill>
                  <a:srgbClr val="66747D"/>
                </a:solidFill>
                <a:effectLst/>
                <a:uFillTx/>
                <a:latin typeface="Aptos"/>
              </a:rPr>
              <a:t>HECC annual headcount: statewide sector snapshots/data dashboards. SHEF FTE: SHEEO Table 3.1A. Headcount is listed before FTE.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Rectangle 16"/>
          <p:cNvSpPr/>
          <p:nvPr/>
        </p:nvSpPr>
        <p:spPr>
          <a:xfrm>
            <a:off x="0" y="6602040"/>
            <a:ext cx="12191400" cy="25560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39" name="Picture 17" descr="occa_logo_from_ppt.png"/>
          <p:cNvPicPr/>
          <p:nvPr/>
        </p:nvPicPr>
        <p:blipFill>
          <a:blip r:embed="rId2"/>
          <a:stretch/>
        </p:blipFill>
        <p:spPr>
          <a:xfrm>
            <a:off x="164520" y="6624720"/>
            <a:ext cx="652320" cy="18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TextBox 18"/>
          <p:cNvSpPr/>
          <p:nvPr/>
        </p:nvSpPr>
        <p:spPr>
          <a:xfrm>
            <a:off x="11612880" y="6638400"/>
            <a:ext cx="319680" cy="13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 anchorCtr="1">
            <a:spAutoFit/>
          </a:bodyPr>
          <a:lstStyle/>
          <a:p>
            <a:pPr algn="r" defTabSz="457200">
              <a:lnSpc>
                <a:spcPct val="100000"/>
              </a:lnSpc>
            </a:pPr>
            <a:r>
              <a:rPr lang="en-US" sz="700" b="0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lang="en-US" sz="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"/>
          <p:cNvSpPr/>
          <p:nvPr/>
        </p:nvSpPr>
        <p:spPr>
          <a:xfrm>
            <a:off x="0" y="0"/>
            <a:ext cx="7406280" cy="5004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2" name="Rectangle 2"/>
          <p:cNvSpPr/>
          <p:nvPr/>
        </p:nvSpPr>
        <p:spPr>
          <a:xfrm>
            <a:off x="7406640" y="0"/>
            <a:ext cx="4784760" cy="50040"/>
          </a:xfrm>
          <a:prstGeom prst="rect">
            <a:avLst/>
          </a:prstGeom>
          <a:solidFill>
            <a:srgbClr val="17774E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5400" rIns="90000" bIns="54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3" name="Rectangle 9"/>
          <p:cNvSpPr/>
          <p:nvPr/>
        </p:nvSpPr>
        <p:spPr>
          <a:xfrm>
            <a:off x="0" y="6602040"/>
            <a:ext cx="12191400" cy="255600"/>
          </a:xfrm>
          <a:prstGeom prst="rect">
            <a:avLst/>
          </a:prstGeom>
          <a:solidFill>
            <a:srgbClr val="235B87"/>
          </a:solidFill>
          <a:ln>
            <a:noFill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44" name="Picture 10"/>
          <p:cNvPicPr/>
          <p:nvPr/>
        </p:nvPicPr>
        <p:blipFill>
          <a:blip r:embed="rId3"/>
          <a:stretch/>
        </p:blipFill>
        <p:spPr>
          <a:xfrm>
            <a:off x="164520" y="6624720"/>
            <a:ext cx="652320" cy="182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Rectangle 144"/>
          <p:cNvSpPr/>
          <p:nvPr/>
        </p:nvSpPr>
        <p:spPr>
          <a:xfrm>
            <a:off x="11715840" y="6638760"/>
            <a:ext cx="285480" cy="15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Rectangle 145"/>
          <p:cNvSpPr/>
          <p:nvPr/>
        </p:nvSpPr>
        <p:spPr>
          <a:xfrm>
            <a:off x="590400" y="333360"/>
            <a:ext cx="10953360" cy="475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270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Funding comparisons over time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Rectangle 146"/>
          <p:cNvSpPr/>
          <p:nvPr/>
        </p:nvSpPr>
        <p:spPr>
          <a:xfrm>
            <a:off x="619200" y="866880"/>
            <a:ext cx="109533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80" b="0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The funding picture changes with the enrollment measure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traight Connector 147"/>
          <p:cNvSpPr/>
          <p:nvPr/>
        </p:nvSpPr>
        <p:spPr>
          <a:xfrm>
            <a:off x="618840" y="1361880"/>
            <a:ext cx="324000" cy="360"/>
          </a:xfrm>
          <a:prstGeom prst="line">
            <a:avLst/>
          </a:prstGeom>
          <a:ln w="38100">
            <a:solidFill>
              <a:srgbClr val="1777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1047600" y="1238400"/>
            <a:ext cx="2381040" cy="25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17774E"/>
                </a:solidFill>
                <a:effectLst/>
                <a:uFillTx/>
                <a:latin typeface="Calibri"/>
              </a:rPr>
              <a:t>Community colleges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traight Connector 149"/>
          <p:cNvSpPr/>
          <p:nvPr/>
        </p:nvSpPr>
        <p:spPr>
          <a:xfrm>
            <a:off x="3571560" y="1361880"/>
            <a:ext cx="324000" cy="360"/>
          </a:xfrm>
          <a:prstGeom prst="line">
            <a:avLst/>
          </a:prstGeom>
          <a:ln w="38100">
            <a:solidFill>
              <a:srgbClr val="235B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4000680" y="1238400"/>
            <a:ext cx="2381040" cy="25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500" b="1" u="none" strike="noStrike">
                <a:solidFill>
                  <a:srgbClr val="235B87"/>
                </a:solidFill>
                <a:effectLst/>
                <a:uFillTx/>
                <a:latin typeface="Calibri"/>
              </a:rPr>
              <a:t>Public universities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19200" y="1685880"/>
            <a:ext cx="519084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7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Per headcount</a:t>
            </a:r>
            <a:endParaRPr lang="en-US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53" name="Chart"/>
          <p:cNvGraphicFramePr/>
          <p:nvPr/>
        </p:nvGraphicFramePr>
        <p:xfrm>
          <a:off x="581040" y="2076480"/>
          <a:ext cx="5295600" cy="3066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4" name="Rectangle 153"/>
          <p:cNvSpPr/>
          <p:nvPr/>
        </p:nvSpPr>
        <p:spPr>
          <a:xfrm>
            <a:off x="6419880" y="1685880"/>
            <a:ext cx="519084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187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Per FTE</a:t>
            </a:r>
            <a:endParaRPr lang="en-US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155" name="Chart"/>
          <p:cNvGraphicFramePr/>
          <p:nvPr/>
        </p:nvGraphicFramePr>
        <p:xfrm>
          <a:off x="6381720" y="2076480"/>
          <a:ext cx="5295600" cy="3066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6" name="Rectangle 155"/>
          <p:cNvSpPr/>
          <p:nvPr/>
        </p:nvSpPr>
        <p:spPr>
          <a:xfrm>
            <a:off x="619200" y="5381640"/>
            <a:ext cx="10953360" cy="628200"/>
          </a:xfrm>
          <a:prstGeom prst="rect">
            <a:avLst/>
          </a:prstGeom>
          <a:solidFill>
            <a:srgbClr val="EAF4EE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800280" y="5486400"/>
            <a:ext cx="1062000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1870" b="1" u="none" strike="noStrike">
                <a:solidFill>
                  <a:srgbClr val="153D54"/>
                </a:solidFill>
                <a:effectLst/>
                <a:uFillTx/>
                <a:latin typeface="Calibri"/>
              </a:rPr>
              <a:t>Headcount shows people served. FTE shows instructional load.</a:t>
            </a:r>
            <a:endParaRPr lang="en-US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Rectangle 157"/>
          <p:cNvSpPr/>
          <p:nvPr/>
        </p:nvSpPr>
        <p:spPr>
          <a:xfrm>
            <a:off x="619200" y="6105600"/>
            <a:ext cx="10953360" cy="17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980" b="0" u="none" strike="noStrike">
                <a:solidFill>
                  <a:srgbClr val="66737A"/>
                </a:solidFill>
                <a:effectLst/>
                <a:uFillTx/>
                <a:latin typeface="Calibri"/>
              </a:rPr>
              <a:t>Selected years. Lines connect available observations; no 2020–21 values. Each graph uses its own dollar scale.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619200" y="6334200"/>
            <a:ext cx="10953360" cy="151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457200">
              <a:lnSpc>
                <a:spcPct val="100000"/>
              </a:lnSpc>
            </a:pPr>
            <a:r>
              <a:rPr lang="en-US" sz="820" b="0" u="none" strike="noStrike">
                <a:solidFill>
                  <a:srgbClr val="66737A"/>
                </a:solidFill>
                <a:effectLst/>
                <a:uFillTx/>
                <a:latin typeface="Calibri"/>
              </a:rPr>
              <a:t>Sources: HECC annual headcount and SHEEO/SHEF. Headcount funding = (SHEF per-FTE appropriations × SHEF FTE) ÷ annual headcount.</a:t>
            </a:r>
            <a:endParaRPr lang="en-US" sz="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</TotalTime>
  <Words>1175</Words>
  <Application>Microsoft Office PowerPoint</Application>
  <PresentationFormat>Widescreen</PresentationFormat>
  <Paragraphs>170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John Wykoff</dc:creator>
  <dc:description>generated using python-pptx</dc:description>
  <cp:lastModifiedBy>John Wykoff</cp:lastModifiedBy>
  <cp:revision>3</cp:revision>
  <dcterms:created xsi:type="dcterms:W3CDTF">2013-01-27T09:14:16Z</dcterms:created>
  <dcterms:modified xsi:type="dcterms:W3CDTF">2026-10-26T15:47:30Z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r8>8</vt:r8>
  </property>
</Properties>
</file>